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0" r:id="rId3"/>
  </p:sldMasterIdLst>
  <p:notesMasterIdLst>
    <p:notesMasterId r:id="rId28"/>
  </p:notesMasterIdLst>
  <p:sldIdLst>
    <p:sldId id="256" r:id="rId4"/>
    <p:sldId id="257" r:id="rId5"/>
    <p:sldId id="263" r:id="rId6"/>
    <p:sldId id="264" r:id="rId7"/>
    <p:sldId id="258" r:id="rId8"/>
    <p:sldId id="273" r:id="rId9"/>
    <p:sldId id="272" r:id="rId10"/>
    <p:sldId id="274" r:id="rId11"/>
    <p:sldId id="267" r:id="rId12"/>
    <p:sldId id="275" r:id="rId13"/>
    <p:sldId id="282" r:id="rId14"/>
    <p:sldId id="271" r:id="rId15"/>
    <p:sldId id="284" r:id="rId16"/>
    <p:sldId id="285" r:id="rId17"/>
    <p:sldId id="277" r:id="rId18"/>
    <p:sldId id="283" r:id="rId19"/>
    <p:sldId id="291" r:id="rId20"/>
    <p:sldId id="292" r:id="rId21"/>
    <p:sldId id="259" r:id="rId22"/>
    <p:sldId id="290" r:id="rId23"/>
    <p:sldId id="286" r:id="rId24"/>
    <p:sldId id="288" r:id="rId25"/>
    <p:sldId id="289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D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8" autoAdjust="0"/>
    <p:restoredTop sz="93662" autoAdjust="0"/>
  </p:normalViewPr>
  <p:slideViewPr>
    <p:cSldViewPr snapToGrid="0">
      <p:cViewPr>
        <p:scale>
          <a:sx n="80" d="100"/>
          <a:sy n="80" d="100"/>
        </p:scale>
        <p:origin x="-132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D022F-3324-4193-9A63-941C8B47EADA}" type="doc">
      <dgm:prSet loTypeId="urn:microsoft.com/office/officeart/2005/8/layout/venn3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C621045-4601-44D0-8EE0-5BD12A8801F2}">
      <dgm:prSet phldrT="[Text]"/>
      <dgm:spPr/>
      <dgm:t>
        <a:bodyPr/>
        <a:lstStyle/>
        <a:p>
          <a:r>
            <a:rPr lang="en-US" b="1" dirty="0">
              <a:solidFill>
                <a:schemeClr val="bg2">
                  <a:lumMod val="25000"/>
                </a:schemeClr>
              </a:solidFill>
            </a:rPr>
            <a:t>Public Health Research Approaches</a:t>
          </a:r>
        </a:p>
      </dgm:t>
    </dgm:pt>
    <dgm:pt modelId="{7CDD3D49-DAEF-47B1-AD4C-B4C0D88A02EB}" type="parTrans" cxnId="{61703F22-02E6-4ACD-B553-373A5D9279BF}">
      <dgm:prSet/>
      <dgm:spPr/>
      <dgm:t>
        <a:bodyPr/>
        <a:lstStyle/>
        <a:p>
          <a:endParaRPr lang="en-US"/>
        </a:p>
      </dgm:t>
    </dgm:pt>
    <dgm:pt modelId="{5BA86616-D833-4EF6-8CD8-2E5580244B62}" type="sibTrans" cxnId="{61703F22-02E6-4ACD-B553-373A5D9279BF}">
      <dgm:prSet/>
      <dgm:spPr/>
      <dgm:t>
        <a:bodyPr/>
        <a:lstStyle/>
        <a:p>
          <a:endParaRPr lang="en-US"/>
        </a:p>
      </dgm:t>
    </dgm:pt>
    <dgm:pt modelId="{E331ADA5-BA67-4B45-B348-5D77CD1FE638}">
      <dgm:prSet phldrT="[Text]"/>
      <dgm:spPr>
        <a:solidFill>
          <a:schemeClr val="accent5">
            <a:lumMod val="60000"/>
            <a:lumOff val="40000"/>
            <a:alpha val="50000"/>
          </a:schemeClr>
        </a:solidFill>
        <a:ln>
          <a:noFill/>
        </a:ln>
      </dgm:spPr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</a:rPr>
            <a:t>Ethical Space Dialogue</a:t>
          </a:r>
        </a:p>
      </dgm:t>
    </dgm:pt>
    <dgm:pt modelId="{ED359F83-501D-4055-8F75-55869A259A43}" type="parTrans" cxnId="{602A8B81-CD6D-46F4-AA91-31E40275A886}">
      <dgm:prSet/>
      <dgm:spPr/>
      <dgm:t>
        <a:bodyPr/>
        <a:lstStyle/>
        <a:p>
          <a:endParaRPr lang="en-US"/>
        </a:p>
      </dgm:t>
    </dgm:pt>
    <dgm:pt modelId="{371A46E1-F9AB-4E24-90FF-2A80903575FF}" type="sibTrans" cxnId="{602A8B81-CD6D-46F4-AA91-31E40275A886}">
      <dgm:prSet/>
      <dgm:spPr/>
      <dgm:t>
        <a:bodyPr/>
        <a:lstStyle/>
        <a:p>
          <a:endParaRPr lang="en-US"/>
        </a:p>
      </dgm:t>
    </dgm:pt>
    <dgm:pt modelId="{32C9E24B-5B48-4B4F-AB44-21F38A59C812}">
      <dgm:prSet phldrT="[Text]"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Aboriginal </a:t>
          </a:r>
          <a:r>
            <a:rPr lang="en-US" b="1" dirty="0" smtClean="0">
              <a:solidFill>
                <a:schemeClr val="accent4">
                  <a:lumMod val="50000"/>
                </a:schemeClr>
              </a:solidFill>
            </a:rPr>
            <a:t>Holistic  </a:t>
          </a:r>
          <a:r>
            <a:rPr lang="en-US" b="1" dirty="0">
              <a:solidFill>
                <a:schemeClr val="accent4">
                  <a:lumMod val="50000"/>
                </a:schemeClr>
              </a:solidFill>
            </a:rPr>
            <a:t>Health Approaches</a:t>
          </a:r>
        </a:p>
      </dgm:t>
    </dgm:pt>
    <dgm:pt modelId="{46B9F37E-3FF4-46F1-A55C-0BC23FDDECF7}" type="parTrans" cxnId="{E8896F78-F3C9-4384-88C4-7444CDF5B9A6}">
      <dgm:prSet/>
      <dgm:spPr/>
      <dgm:t>
        <a:bodyPr/>
        <a:lstStyle/>
        <a:p>
          <a:endParaRPr lang="en-US"/>
        </a:p>
      </dgm:t>
    </dgm:pt>
    <dgm:pt modelId="{D0687C9D-C162-4529-BFE3-BD75F8DA144D}" type="sibTrans" cxnId="{E8896F78-F3C9-4384-88C4-7444CDF5B9A6}">
      <dgm:prSet/>
      <dgm:spPr/>
      <dgm:t>
        <a:bodyPr/>
        <a:lstStyle/>
        <a:p>
          <a:endParaRPr lang="en-US"/>
        </a:p>
      </dgm:t>
    </dgm:pt>
    <dgm:pt modelId="{1AED1D9E-A03F-4D5D-A21F-C2B478E48F29}" type="pres">
      <dgm:prSet presAssocID="{E24D022F-3324-4193-9A63-941C8B47EAD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616F43-A805-4145-82F4-0F5F14760BF5}" type="pres">
      <dgm:prSet presAssocID="{AC621045-4601-44D0-8EE0-5BD12A8801F2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2FFD2-F9BB-4428-A1DB-67283FB13080}" type="pres">
      <dgm:prSet presAssocID="{5BA86616-D833-4EF6-8CD8-2E5580244B62}" presName="space" presStyleCnt="0"/>
      <dgm:spPr/>
      <dgm:t>
        <a:bodyPr/>
        <a:lstStyle/>
        <a:p>
          <a:endParaRPr lang="en-US"/>
        </a:p>
      </dgm:t>
    </dgm:pt>
    <dgm:pt modelId="{1F94DCE6-22BE-460B-BE1C-D91D89C9F903}" type="pres">
      <dgm:prSet presAssocID="{E331ADA5-BA67-4B45-B348-5D77CD1FE638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729E8-50DE-465A-AB94-AADEEF21D69B}" type="pres">
      <dgm:prSet presAssocID="{371A46E1-F9AB-4E24-90FF-2A80903575FF}" presName="space" presStyleCnt="0"/>
      <dgm:spPr/>
      <dgm:t>
        <a:bodyPr/>
        <a:lstStyle/>
        <a:p>
          <a:endParaRPr lang="en-US"/>
        </a:p>
      </dgm:t>
    </dgm:pt>
    <dgm:pt modelId="{3296E2B8-1AF3-4C21-9548-885CAA6A6E4B}" type="pres">
      <dgm:prSet presAssocID="{32C9E24B-5B48-4B4F-AB44-21F38A59C812}" presName="Name5" presStyleLbl="vennNode1" presStyleIdx="2" presStyleCnt="3" custLinFactNeighborX="15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472417-A4FA-4C17-A0BF-EF386823FA55}" type="presOf" srcId="{32C9E24B-5B48-4B4F-AB44-21F38A59C812}" destId="{3296E2B8-1AF3-4C21-9548-885CAA6A6E4B}" srcOrd="0" destOrd="0" presId="urn:microsoft.com/office/officeart/2005/8/layout/venn3"/>
    <dgm:cxn modelId="{61703F22-02E6-4ACD-B553-373A5D9279BF}" srcId="{E24D022F-3324-4193-9A63-941C8B47EADA}" destId="{AC621045-4601-44D0-8EE0-5BD12A8801F2}" srcOrd="0" destOrd="0" parTransId="{7CDD3D49-DAEF-47B1-AD4C-B4C0D88A02EB}" sibTransId="{5BA86616-D833-4EF6-8CD8-2E5580244B62}"/>
    <dgm:cxn modelId="{93FEFF93-0760-4E98-A7E7-346A4B76FFE6}" type="presOf" srcId="{AC621045-4601-44D0-8EE0-5BD12A8801F2}" destId="{70616F43-A805-4145-82F4-0F5F14760BF5}" srcOrd="0" destOrd="0" presId="urn:microsoft.com/office/officeart/2005/8/layout/venn3"/>
    <dgm:cxn modelId="{E8896F78-F3C9-4384-88C4-7444CDF5B9A6}" srcId="{E24D022F-3324-4193-9A63-941C8B47EADA}" destId="{32C9E24B-5B48-4B4F-AB44-21F38A59C812}" srcOrd="2" destOrd="0" parTransId="{46B9F37E-3FF4-46F1-A55C-0BC23FDDECF7}" sibTransId="{D0687C9D-C162-4529-BFE3-BD75F8DA144D}"/>
    <dgm:cxn modelId="{166108A0-14E9-47DC-BAB5-DE19D68CA62A}" type="presOf" srcId="{E24D022F-3324-4193-9A63-941C8B47EADA}" destId="{1AED1D9E-A03F-4D5D-A21F-C2B478E48F29}" srcOrd="0" destOrd="0" presId="urn:microsoft.com/office/officeart/2005/8/layout/venn3"/>
    <dgm:cxn modelId="{EF26B73B-9F15-4AFA-B00E-0C3609C21832}" type="presOf" srcId="{E331ADA5-BA67-4B45-B348-5D77CD1FE638}" destId="{1F94DCE6-22BE-460B-BE1C-D91D89C9F903}" srcOrd="0" destOrd="0" presId="urn:microsoft.com/office/officeart/2005/8/layout/venn3"/>
    <dgm:cxn modelId="{602A8B81-CD6D-46F4-AA91-31E40275A886}" srcId="{E24D022F-3324-4193-9A63-941C8B47EADA}" destId="{E331ADA5-BA67-4B45-B348-5D77CD1FE638}" srcOrd="1" destOrd="0" parTransId="{ED359F83-501D-4055-8F75-55869A259A43}" sibTransId="{371A46E1-F9AB-4E24-90FF-2A80903575FF}"/>
    <dgm:cxn modelId="{B01F3518-BC80-4A4F-A067-93AB78C1461E}" type="presParOf" srcId="{1AED1D9E-A03F-4D5D-A21F-C2B478E48F29}" destId="{70616F43-A805-4145-82F4-0F5F14760BF5}" srcOrd="0" destOrd="0" presId="urn:microsoft.com/office/officeart/2005/8/layout/venn3"/>
    <dgm:cxn modelId="{4072A914-C226-4953-80DC-BE74F65495F4}" type="presParOf" srcId="{1AED1D9E-A03F-4D5D-A21F-C2B478E48F29}" destId="{C252FFD2-F9BB-4428-A1DB-67283FB13080}" srcOrd="1" destOrd="0" presId="urn:microsoft.com/office/officeart/2005/8/layout/venn3"/>
    <dgm:cxn modelId="{1FBD2593-B593-453C-89A4-7D5A787C363E}" type="presParOf" srcId="{1AED1D9E-A03F-4D5D-A21F-C2B478E48F29}" destId="{1F94DCE6-22BE-460B-BE1C-D91D89C9F903}" srcOrd="2" destOrd="0" presId="urn:microsoft.com/office/officeart/2005/8/layout/venn3"/>
    <dgm:cxn modelId="{81975A96-6A2E-4798-AF9A-0ABBA09DC513}" type="presParOf" srcId="{1AED1D9E-A03F-4D5D-A21F-C2B478E48F29}" destId="{8FA729E8-50DE-465A-AB94-AADEEF21D69B}" srcOrd="3" destOrd="0" presId="urn:microsoft.com/office/officeart/2005/8/layout/venn3"/>
    <dgm:cxn modelId="{F67AFD29-0B34-45C2-ABDD-BE308BC5EB59}" type="presParOf" srcId="{1AED1D9E-A03F-4D5D-A21F-C2B478E48F29}" destId="{3296E2B8-1AF3-4C21-9548-885CAA6A6E4B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0EB581-B7E5-46B7-935D-E83B328B3BB3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CA"/>
        </a:p>
      </dgm:t>
    </dgm:pt>
    <dgm:pt modelId="{2DA5096F-B9D1-40DB-A822-7C6A184982A4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Qualitative</a:t>
          </a:r>
          <a:endParaRPr lang="en-CA" b="1" dirty="0"/>
        </a:p>
      </dgm:t>
    </dgm:pt>
    <dgm:pt modelId="{30E9F3FA-30D5-47FD-8C4B-F76FE806D55F}" type="parTrans" cxnId="{5BD98A98-3457-44D6-BDCA-F55FEEB53498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9D37B8EB-F055-442C-9193-5C8787934762}" type="sibTrans" cxnId="{5BD98A98-3457-44D6-BDCA-F55FEEB53498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C1B22DEE-1476-4D58-9A35-911C82732ED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In 2011/2012, 16 interviews with health care professionals and 8 sharing circles with community members</a:t>
          </a:r>
          <a:endParaRPr lang="en-CA" sz="1600" dirty="0"/>
        </a:p>
      </dgm:t>
    </dgm:pt>
    <dgm:pt modelId="{C419E002-C79C-4CA1-96A5-3431BD8FE56B}" type="parTrans" cxnId="{AF5E15CD-8131-4FC9-9895-E3BE0ACB28E4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E4DD6450-F716-4F51-9E6C-A3EC92B9743C}" type="sibTrans" cxnId="{AF5E15CD-8131-4FC9-9895-E3BE0ACB28E4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98FC8129-1232-49F5-85B8-793DEB414331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Education</a:t>
          </a:r>
          <a:endParaRPr lang="en-CA" b="1" dirty="0"/>
        </a:p>
      </dgm:t>
    </dgm:pt>
    <dgm:pt modelId="{092E9E58-5360-48BD-8FDD-91CECF646E12}" type="parTrans" cxnId="{D579137D-ED78-4FB8-BECA-D5EDA1B4A1A0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63F5EE7D-4864-4AFE-8DC1-3CE259B26541}" type="sibTrans" cxnId="{D579137D-ED78-4FB8-BECA-D5EDA1B4A1A0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12CDC6C4-E1D2-4950-9ECD-43FEC3B9351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Pamphlet developed collaboratively with community partners</a:t>
          </a:r>
          <a:endParaRPr lang="en-CA" sz="1600" dirty="0"/>
        </a:p>
      </dgm:t>
    </dgm:pt>
    <dgm:pt modelId="{4C1597DF-8F09-4784-8BF2-1B7CB7A7FE72}" type="parTrans" cxnId="{4E17FEBE-024C-4090-82D8-B5B803142A88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891F3FDF-4C64-47F3-94B9-1498DF1CF8A7}" type="sibTrans" cxnId="{4E17FEBE-024C-4090-82D8-B5B803142A88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5D5A3C73-CDD5-4187-816E-C857AAE1440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Communities developed educational strategies to recruit women</a:t>
          </a:r>
          <a:endParaRPr lang="en-CA" sz="1600" dirty="0"/>
        </a:p>
      </dgm:t>
    </dgm:pt>
    <dgm:pt modelId="{F948BE15-E5BA-49E8-9982-399A91A0315C}" type="parTrans" cxnId="{F9939B1A-CCEC-4B5B-BF86-1AAF4CA82E4C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85D4F969-8FF6-4539-A90D-7BB28813D29B}" type="sibTrans" cxnId="{F9939B1A-CCEC-4B5B-BF86-1AAF4CA82E4C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F64891E1-2508-45EE-881F-413AA65D1CF7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en-US" b="1" dirty="0" smtClean="0"/>
            <a:t>Quantitative</a:t>
          </a:r>
          <a:endParaRPr lang="en-CA" b="1" dirty="0"/>
        </a:p>
      </dgm:t>
    </dgm:pt>
    <dgm:pt modelId="{40C6D5AA-119A-4197-B3B2-B771CD0A0F33}" type="parTrans" cxnId="{B32FF31B-8697-4CF7-9B4B-294889D28E14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008AAE5C-5699-49D0-933E-7C21ED1C4B18}" type="sibTrans" cxnId="{B32FF31B-8697-4CF7-9B4B-294889D28E14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1D8FCBD2-DD9F-4232-9583-BA6210F40EB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In January 2013, Community Based Research Assistants hired</a:t>
          </a:r>
          <a:endParaRPr lang="en-CA" sz="1600" dirty="0"/>
        </a:p>
      </dgm:t>
    </dgm:pt>
    <dgm:pt modelId="{52ECE4D2-0C32-4344-9E43-A1992A160E63}" type="parTrans" cxnId="{E0281BBE-E47C-4C1F-B4FE-E2D376A9E0E3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6252413C-F452-455A-BD5D-54869993D3CF}" type="sibTrans" cxnId="{E0281BBE-E47C-4C1F-B4FE-E2D376A9E0E3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12E8F65C-77C8-49D0-8CC5-2EF33277403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From May 2013 to August 2014,  cervical screening trial </a:t>
          </a:r>
          <a:endParaRPr lang="en-CA" sz="1600" dirty="0"/>
        </a:p>
      </dgm:t>
    </dgm:pt>
    <dgm:pt modelId="{257C6FEB-6B92-498D-8926-C4D96AA2AABC}" type="parTrans" cxnId="{5B7A6266-BADB-497E-B598-E72B53515E3B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B1FD4AC4-00FF-4AB1-8DAF-7B1B0FF6D1E0}" type="sibTrans" cxnId="{5B7A6266-BADB-497E-B598-E72B53515E3B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768A0072-6C96-45CC-A84B-ACCCCD525C5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CA" sz="1600" dirty="0" smtClean="0"/>
            <a:t> Reveals need for education prior to offering screening</a:t>
          </a:r>
          <a:endParaRPr lang="en-CA" sz="1600" dirty="0"/>
        </a:p>
      </dgm:t>
    </dgm:pt>
    <dgm:pt modelId="{0DFD9D21-ECB9-440D-A401-6AB327690AC9}" type="parTrans" cxnId="{9E29BCF7-D818-4DBE-89A9-736EDBAD27C7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7AE734B3-B4A5-4F16-BD75-1EA48A9CCE96}" type="sibTrans" cxnId="{9E29BCF7-D818-4DBE-89A9-736EDBAD27C7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AD6F551D-CF26-47CD-A1A9-1CF0BE6223E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dirty="0" smtClean="0"/>
            <a:t>Educational strategies implemented during 2013</a:t>
          </a:r>
          <a:endParaRPr lang="en-CA" sz="1600" dirty="0"/>
        </a:p>
      </dgm:t>
    </dgm:pt>
    <dgm:pt modelId="{519E41B8-3F23-4205-8BA8-F576330F5ABD}" type="parTrans" cxnId="{E8A4640D-6318-4BB4-8B16-A1A5F18A4231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14F12E0D-ED00-4788-B539-22619987F869}" type="sibTrans" cxnId="{E8A4640D-6318-4BB4-8B16-A1A5F18A4231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08387FDF-2AC7-458D-8DFC-AB494330282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CA" sz="1600" dirty="0" smtClean="0"/>
            <a:t>July 2014, Wool felting workshop </a:t>
          </a:r>
          <a:endParaRPr lang="en-CA" sz="1600" dirty="0"/>
        </a:p>
      </dgm:t>
    </dgm:pt>
    <dgm:pt modelId="{ABD755FA-A201-4788-A233-AF1BA236AA1C}" type="parTrans" cxnId="{13A0E9D1-F4ED-49DA-A113-6C5261270747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AD59679A-8224-4DD1-9691-80779412858F}" type="sibTrans" cxnId="{13A0E9D1-F4ED-49DA-A113-6C5261270747}">
      <dgm:prSet/>
      <dgm:spPr/>
      <dgm:t>
        <a:bodyPr/>
        <a:lstStyle/>
        <a:p>
          <a:pPr>
            <a:spcAft>
              <a:spcPts val="0"/>
            </a:spcAft>
          </a:pPr>
          <a:endParaRPr lang="en-CA"/>
        </a:p>
      </dgm:t>
    </dgm:pt>
    <dgm:pt modelId="{FFB2BC38-F454-4A45-A68A-A8CBC5A5DDD0}" type="pres">
      <dgm:prSet presAssocID="{240EB581-B7E5-46B7-935D-E83B328B3BB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1745A070-EE40-48F0-8FF4-1BBA034C48AD}" type="pres">
      <dgm:prSet presAssocID="{2DA5096F-B9D1-40DB-A822-7C6A184982A4}" presName="composite" presStyleCnt="0"/>
      <dgm:spPr/>
      <dgm:t>
        <a:bodyPr/>
        <a:lstStyle/>
        <a:p>
          <a:endParaRPr lang="en-CA"/>
        </a:p>
      </dgm:t>
    </dgm:pt>
    <dgm:pt modelId="{F4BD0CBD-7262-4A0C-9253-A575A3CAF929}" type="pres">
      <dgm:prSet presAssocID="{2DA5096F-B9D1-40DB-A822-7C6A184982A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4AD5F80-15F1-41D6-AB94-37BCD35F06DC}" type="pres">
      <dgm:prSet presAssocID="{2DA5096F-B9D1-40DB-A822-7C6A184982A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918B2E0-7DE4-4870-95C1-C528CB442D2F}" type="pres">
      <dgm:prSet presAssocID="{9D37B8EB-F055-442C-9193-5C8787934762}" presName="sp" presStyleCnt="0"/>
      <dgm:spPr/>
      <dgm:t>
        <a:bodyPr/>
        <a:lstStyle/>
        <a:p>
          <a:endParaRPr lang="en-CA"/>
        </a:p>
      </dgm:t>
    </dgm:pt>
    <dgm:pt modelId="{F41AC8A6-E6DA-40A7-AE1F-BCFB49BC3B5C}" type="pres">
      <dgm:prSet presAssocID="{98FC8129-1232-49F5-85B8-793DEB414331}" presName="composite" presStyleCnt="0"/>
      <dgm:spPr/>
      <dgm:t>
        <a:bodyPr/>
        <a:lstStyle/>
        <a:p>
          <a:endParaRPr lang="en-CA"/>
        </a:p>
      </dgm:t>
    </dgm:pt>
    <dgm:pt modelId="{BA2EE2A7-31B6-4DC7-86C8-1A25CC39741B}" type="pres">
      <dgm:prSet presAssocID="{98FC8129-1232-49F5-85B8-793DEB41433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23DE3DA-F7B2-4DF4-968A-E6AC465360E6}" type="pres">
      <dgm:prSet presAssocID="{98FC8129-1232-49F5-85B8-793DEB41433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AA8FAC4-94BF-402F-A6BE-C6202B9EDA83}" type="pres">
      <dgm:prSet presAssocID="{63F5EE7D-4864-4AFE-8DC1-3CE259B26541}" presName="sp" presStyleCnt="0"/>
      <dgm:spPr/>
      <dgm:t>
        <a:bodyPr/>
        <a:lstStyle/>
        <a:p>
          <a:endParaRPr lang="en-CA"/>
        </a:p>
      </dgm:t>
    </dgm:pt>
    <dgm:pt modelId="{3652260B-16A3-4D9E-978D-F3912F2FBE15}" type="pres">
      <dgm:prSet presAssocID="{F64891E1-2508-45EE-881F-413AA65D1CF7}" presName="composite" presStyleCnt="0"/>
      <dgm:spPr/>
      <dgm:t>
        <a:bodyPr/>
        <a:lstStyle/>
        <a:p>
          <a:endParaRPr lang="en-CA"/>
        </a:p>
      </dgm:t>
    </dgm:pt>
    <dgm:pt modelId="{3554624F-77E2-4065-92B4-44AE6ADA8C2B}" type="pres">
      <dgm:prSet presAssocID="{F64891E1-2508-45EE-881F-413AA65D1CF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569812A-D4AA-4192-A471-251A280FB95D}" type="pres">
      <dgm:prSet presAssocID="{F64891E1-2508-45EE-881F-413AA65D1CF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C5190951-A587-4C5C-8122-80F4D002F0E3}" type="presOf" srcId="{240EB581-B7E5-46B7-935D-E83B328B3BB3}" destId="{FFB2BC38-F454-4A45-A68A-A8CBC5A5DDD0}" srcOrd="0" destOrd="0" presId="urn:microsoft.com/office/officeart/2005/8/layout/chevron2"/>
    <dgm:cxn modelId="{53BD3199-F243-4175-80D7-3EAB65FD6979}" type="presOf" srcId="{C1B22DEE-1476-4D58-9A35-911C82732EDF}" destId="{34AD5F80-15F1-41D6-AB94-37BCD35F06DC}" srcOrd="0" destOrd="0" presId="urn:microsoft.com/office/officeart/2005/8/layout/chevron2"/>
    <dgm:cxn modelId="{EFAE4CC9-3648-4109-BAA7-6E393F2E75AA}" type="presOf" srcId="{98FC8129-1232-49F5-85B8-793DEB414331}" destId="{BA2EE2A7-31B6-4DC7-86C8-1A25CC39741B}" srcOrd="0" destOrd="0" presId="urn:microsoft.com/office/officeart/2005/8/layout/chevron2"/>
    <dgm:cxn modelId="{4E17FEBE-024C-4090-82D8-B5B803142A88}" srcId="{98FC8129-1232-49F5-85B8-793DEB414331}" destId="{12CDC6C4-E1D2-4950-9ECD-43FEC3B93517}" srcOrd="0" destOrd="0" parTransId="{4C1597DF-8F09-4784-8BF2-1B7CB7A7FE72}" sibTransId="{891F3FDF-4C64-47F3-94B9-1498DF1CF8A7}"/>
    <dgm:cxn modelId="{F9939B1A-CCEC-4B5B-BF86-1AAF4CA82E4C}" srcId="{98FC8129-1232-49F5-85B8-793DEB414331}" destId="{5D5A3C73-CDD5-4187-816E-C857AAE14409}" srcOrd="1" destOrd="0" parTransId="{F948BE15-E5BA-49E8-9982-399A91A0315C}" sibTransId="{85D4F969-8FF6-4539-A90D-7BB28813D29B}"/>
    <dgm:cxn modelId="{5BD98A98-3457-44D6-BDCA-F55FEEB53498}" srcId="{240EB581-B7E5-46B7-935D-E83B328B3BB3}" destId="{2DA5096F-B9D1-40DB-A822-7C6A184982A4}" srcOrd="0" destOrd="0" parTransId="{30E9F3FA-30D5-47FD-8C4B-F76FE806D55F}" sibTransId="{9D37B8EB-F055-442C-9193-5C8787934762}"/>
    <dgm:cxn modelId="{E0281BBE-E47C-4C1F-B4FE-E2D376A9E0E3}" srcId="{F64891E1-2508-45EE-881F-413AA65D1CF7}" destId="{1D8FCBD2-DD9F-4232-9583-BA6210F40EB1}" srcOrd="0" destOrd="0" parTransId="{52ECE4D2-0C32-4344-9E43-A1992A160E63}" sibTransId="{6252413C-F452-455A-BD5D-54869993D3CF}"/>
    <dgm:cxn modelId="{E8A4640D-6318-4BB4-8B16-A1A5F18A4231}" srcId="{F64891E1-2508-45EE-881F-413AA65D1CF7}" destId="{AD6F551D-CF26-47CD-A1A9-1CF0BE6223EA}" srcOrd="1" destOrd="0" parTransId="{519E41B8-3F23-4205-8BA8-F576330F5ABD}" sibTransId="{14F12E0D-ED00-4788-B539-22619987F869}"/>
    <dgm:cxn modelId="{FBB266AF-BA65-4C65-B6E9-E1AD05AAEB11}" type="presOf" srcId="{5D5A3C73-CDD5-4187-816E-C857AAE14409}" destId="{623DE3DA-F7B2-4DF4-968A-E6AC465360E6}" srcOrd="0" destOrd="1" presId="urn:microsoft.com/office/officeart/2005/8/layout/chevron2"/>
    <dgm:cxn modelId="{AA3140F1-B002-4C87-92A1-5D957947195F}" type="presOf" srcId="{2DA5096F-B9D1-40DB-A822-7C6A184982A4}" destId="{F4BD0CBD-7262-4A0C-9253-A575A3CAF929}" srcOrd="0" destOrd="0" presId="urn:microsoft.com/office/officeart/2005/8/layout/chevron2"/>
    <dgm:cxn modelId="{66764006-A82C-42CC-B3C7-515C472CC0FF}" type="presOf" srcId="{12CDC6C4-E1D2-4950-9ECD-43FEC3B93517}" destId="{623DE3DA-F7B2-4DF4-968A-E6AC465360E6}" srcOrd="0" destOrd="0" presId="urn:microsoft.com/office/officeart/2005/8/layout/chevron2"/>
    <dgm:cxn modelId="{B32FF31B-8697-4CF7-9B4B-294889D28E14}" srcId="{240EB581-B7E5-46B7-935D-E83B328B3BB3}" destId="{F64891E1-2508-45EE-881F-413AA65D1CF7}" srcOrd="2" destOrd="0" parTransId="{40C6D5AA-119A-4197-B3B2-B771CD0A0F33}" sibTransId="{008AAE5C-5699-49D0-933E-7C21ED1C4B18}"/>
    <dgm:cxn modelId="{5B7A6266-BADB-497E-B598-E72B53515E3B}" srcId="{F64891E1-2508-45EE-881F-413AA65D1CF7}" destId="{12E8F65C-77C8-49D0-8CC5-2EF33277403E}" srcOrd="3" destOrd="0" parTransId="{257C6FEB-6B92-498D-8926-C4D96AA2AABC}" sibTransId="{B1FD4AC4-00FF-4AB1-8DAF-7B1B0FF6D1E0}"/>
    <dgm:cxn modelId="{9E29BCF7-D818-4DBE-89A9-736EDBAD27C7}" srcId="{2DA5096F-B9D1-40DB-A822-7C6A184982A4}" destId="{768A0072-6C96-45CC-A84B-ACCCCD525C5B}" srcOrd="1" destOrd="0" parTransId="{0DFD9D21-ECB9-440D-A401-6AB327690AC9}" sibTransId="{7AE734B3-B4A5-4F16-BD75-1EA48A9CCE96}"/>
    <dgm:cxn modelId="{866FB74E-A7DA-4A49-B907-768393C46FC9}" type="presOf" srcId="{1D8FCBD2-DD9F-4232-9583-BA6210F40EB1}" destId="{C569812A-D4AA-4192-A471-251A280FB95D}" srcOrd="0" destOrd="0" presId="urn:microsoft.com/office/officeart/2005/8/layout/chevron2"/>
    <dgm:cxn modelId="{13A0E9D1-F4ED-49DA-A113-6C5261270747}" srcId="{F64891E1-2508-45EE-881F-413AA65D1CF7}" destId="{08387FDF-2AC7-458D-8DFC-AB4943302826}" srcOrd="2" destOrd="0" parTransId="{ABD755FA-A201-4788-A233-AF1BA236AA1C}" sibTransId="{AD59679A-8224-4DD1-9691-80779412858F}"/>
    <dgm:cxn modelId="{AD307472-F6C2-4128-BEFD-4C3D320F0D97}" type="presOf" srcId="{AD6F551D-CF26-47CD-A1A9-1CF0BE6223EA}" destId="{C569812A-D4AA-4192-A471-251A280FB95D}" srcOrd="0" destOrd="1" presId="urn:microsoft.com/office/officeart/2005/8/layout/chevron2"/>
    <dgm:cxn modelId="{0600819F-FCDA-4F95-9518-A3E73979D1BC}" type="presOf" srcId="{08387FDF-2AC7-458D-8DFC-AB4943302826}" destId="{C569812A-D4AA-4192-A471-251A280FB95D}" srcOrd="0" destOrd="2" presId="urn:microsoft.com/office/officeart/2005/8/layout/chevron2"/>
    <dgm:cxn modelId="{AF5E15CD-8131-4FC9-9895-E3BE0ACB28E4}" srcId="{2DA5096F-B9D1-40DB-A822-7C6A184982A4}" destId="{C1B22DEE-1476-4D58-9A35-911C82732EDF}" srcOrd="0" destOrd="0" parTransId="{C419E002-C79C-4CA1-96A5-3431BD8FE56B}" sibTransId="{E4DD6450-F716-4F51-9E6C-A3EC92B9743C}"/>
    <dgm:cxn modelId="{213925C4-0D2C-46B4-9F1D-6AFDA94314EC}" type="presOf" srcId="{F64891E1-2508-45EE-881F-413AA65D1CF7}" destId="{3554624F-77E2-4065-92B4-44AE6ADA8C2B}" srcOrd="0" destOrd="0" presId="urn:microsoft.com/office/officeart/2005/8/layout/chevron2"/>
    <dgm:cxn modelId="{13703CE9-5233-4A82-8C5A-88578BC28EAC}" type="presOf" srcId="{768A0072-6C96-45CC-A84B-ACCCCD525C5B}" destId="{34AD5F80-15F1-41D6-AB94-37BCD35F06DC}" srcOrd="0" destOrd="1" presId="urn:microsoft.com/office/officeart/2005/8/layout/chevron2"/>
    <dgm:cxn modelId="{D579137D-ED78-4FB8-BECA-D5EDA1B4A1A0}" srcId="{240EB581-B7E5-46B7-935D-E83B328B3BB3}" destId="{98FC8129-1232-49F5-85B8-793DEB414331}" srcOrd="1" destOrd="0" parTransId="{092E9E58-5360-48BD-8FDD-91CECF646E12}" sibTransId="{63F5EE7D-4864-4AFE-8DC1-3CE259B26541}"/>
    <dgm:cxn modelId="{2BF6D5AD-6FF0-4ED3-9FBD-C6AFF4C82B2D}" type="presOf" srcId="{12E8F65C-77C8-49D0-8CC5-2EF33277403E}" destId="{C569812A-D4AA-4192-A471-251A280FB95D}" srcOrd="0" destOrd="3" presId="urn:microsoft.com/office/officeart/2005/8/layout/chevron2"/>
    <dgm:cxn modelId="{785BD8DD-B5E2-4B27-8B0D-B0A80E45DD50}" type="presParOf" srcId="{FFB2BC38-F454-4A45-A68A-A8CBC5A5DDD0}" destId="{1745A070-EE40-48F0-8FF4-1BBA034C48AD}" srcOrd="0" destOrd="0" presId="urn:microsoft.com/office/officeart/2005/8/layout/chevron2"/>
    <dgm:cxn modelId="{9F8A55FD-A05A-4B64-A032-8D5A7322199B}" type="presParOf" srcId="{1745A070-EE40-48F0-8FF4-1BBA034C48AD}" destId="{F4BD0CBD-7262-4A0C-9253-A575A3CAF929}" srcOrd="0" destOrd="0" presId="urn:microsoft.com/office/officeart/2005/8/layout/chevron2"/>
    <dgm:cxn modelId="{52E90ACF-DEC1-4A8D-A7D5-D024E44A585B}" type="presParOf" srcId="{1745A070-EE40-48F0-8FF4-1BBA034C48AD}" destId="{34AD5F80-15F1-41D6-AB94-37BCD35F06DC}" srcOrd="1" destOrd="0" presId="urn:microsoft.com/office/officeart/2005/8/layout/chevron2"/>
    <dgm:cxn modelId="{5664AE99-5732-4F50-9A11-2E49BC476E55}" type="presParOf" srcId="{FFB2BC38-F454-4A45-A68A-A8CBC5A5DDD0}" destId="{4918B2E0-7DE4-4870-95C1-C528CB442D2F}" srcOrd="1" destOrd="0" presId="urn:microsoft.com/office/officeart/2005/8/layout/chevron2"/>
    <dgm:cxn modelId="{EA294115-B4B6-4050-BF87-F499B5BCD036}" type="presParOf" srcId="{FFB2BC38-F454-4A45-A68A-A8CBC5A5DDD0}" destId="{F41AC8A6-E6DA-40A7-AE1F-BCFB49BC3B5C}" srcOrd="2" destOrd="0" presId="urn:microsoft.com/office/officeart/2005/8/layout/chevron2"/>
    <dgm:cxn modelId="{0AEFBD5D-B981-40EA-9650-01FB3344AFE8}" type="presParOf" srcId="{F41AC8A6-E6DA-40A7-AE1F-BCFB49BC3B5C}" destId="{BA2EE2A7-31B6-4DC7-86C8-1A25CC39741B}" srcOrd="0" destOrd="0" presId="urn:microsoft.com/office/officeart/2005/8/layout/chevron2"/>
    <dgm:cxn modelId="{3F93F560-77F0-4F6D-AE7C-A13FBD06CD44}" type="presParOf" srcId="{F41AC8A6-E6DA-40A7-AE1F-BCFB49BC3B5C}" destId="{623DE3DA-F7B2-4DF4-968A-E6AC465360E6}" srcOrd="1" destOrd="0" presId="urn:microsoft.com/office/officeart/2005/8/layout/chevron2"/>
    <dgm:cxn modelId="{756FC08F-D35A-4020-8398-95016F09EA5E}" type="presParOf" srcId="{FFB2BC38-F454-4A45-A68A-A8CBC5A5DDD0}" destId="{CAA8FAC4-94BF-402F-A6BE-C6202B9EDA83}" srcOrd="3" destOrd="0" presId="urn:microsoft.com/office/officeart/2005/8/layout/chevron2"/>
    <dgm:cxn modelId="{B72B32B9-94B0-4B8D-BCFD-B5B89F13B9D6}" type="presParOf" srcId="{FFB2BC38-F454-4A45-A68A-A8CBC5A5DDD0}" destId="{3652260B-16A3-4D9E-978D-F3912F2FBE15}" srcOrd="4" destOrd="0" presId="urn:microsoft.com/office/officeart/2005/8/layout/chevron2"/>
    <dgm:cxn modelId="{95F368CA-CCDF-4B2D-B06C-1041947B954D}" type="presParOf" srcId="{3652260B-16A3-4D9E-978D-F3912F2FBE15}" destId="{3554624F-77E2-4065-92B4-44AE6ADA8C2B}" srcOrd="0" destOrd="0" presId="urn:microsoft.com/office/officeart/2005/8/layout/chevron2"/>
    <dgm:cxn modelId="{C8F8111A-0047-4F1E-8D47-76481BDD52EE}" type="presParOf" srcId="{3652260B-16A3-4D9E-978D-F3912F2FBE15}" destId="{C569812A-D4AA-4192-A471-251A280FB95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616F43-A805-4145-82F4-0F5F14760BF5}">
      <dsp:nvSpPr>
        <dsp:cNvPr id="0" name=""/>
        <dsp:cNvSpPr/>
      </dsp:nvSpPr>
      <dsp:spPr>
        <a:xfrm>
          <a:off x="2056" y="252819"/>
          <a:ext cx="1798617" cy="179861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98984" tIns="17780" rIns="9898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2">
                  <a:lumMod val="25000"/>
                </a:schemeClr>
              </a:solidFill>
            </a:rPr>
            <a:t>Public Health Research Approaches</a:t>
          </a:r>
        </a:p>
      </dsp:txBody>
      <dsp:txXfrm>
        <a:off x="2056" y="252819"/>
        <a:ext cx="1798617" cy="1798617"/>
      </dsp:txXfrm>
    </dsp:sp>
    <dsp:sp modelId="{1F94DCE6-22BE-460B-BE1C-D91D89C9F903}">
      <dsp:nvSpPr>
        <dsp:cNvPr id="0" name=""/>
        <dsp:cNvSpPr/>
      </dsp:nvSpPr>
      <dsp:spPr>
        <a:xfrm>
          <a:off x="1440951" y="252819"/>
          <a:ext cx="1798617" cy="1798617"/>
        </a:xfrm>
        <a:prstGeom prst="ellipse">
          <a:avLst/>
        </a:prstGeom>
        <a:solidFill>
          <a:schemeClr val="accent5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98984" tIns="17780" rIns="9898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accent3">
                  <a:lumMod val="50000"/>
                </a:schemeClr>
              </a:solidFill>
            </a:rPr>
            <a:t>Ethical Space Dialogue</a:t>
          </a:r>
        </a:p>
      </dsp:txBody>
      <dsp:txXfrm>
        <a:off x="1440951" y="252819"/>
        <a:ext cx="1798617" cy="1798617"/>
      </dsp:txXfrm>
    </dsp:sp>
    <dsp:sp modelId="{3296E2B8-1AF3-4C21-9548-885CAA6A6E4B}">
      <dsp:nvSpPr>
        <dsp:cNvPr id="0" name=""/>
        <dsp:cNvSpPr/>
      </dsp:nvSpPr>
      <dsp:spPr>
        <a:xfrm>
          <a:off x="2881902" y="252819"/>
          <a:ext cx="1798617" cy="1798617"/>
        </a:xfrm>
        <a:prstGeom prst="ellipse">
          <a:avLst/>
        </a:prstGeom>
        <a:solidFill>
          <a:schemeClr val="accent3">
            <a:alpha val="50000"/>
            <a:hueOff val="2703983"/>
            <a:satOff val="-8997"/>
            <a:lumOff val="-4509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98984" tIns="17780" rIns="98984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accent4">
                  <a:lumMod val="50000"/>
                </a:schemeClr>
              </a:solidFill>
            </a:rPr>
            <a:t>Aboriginal </a:t>
          </a:r>
          <a:r>
            <a:rPr lang="en-US" sz="1400" b="1" kern="1200" dirty="0" smtClean="0">
              <a:solidFill>
                <a:schemeClr val="accent4">
                  <a:lumMod val="50000"/>
                </a:schemeClr>
              </a:solidFill>
            </a:rPr>
            <a:t>Holistic  </a:t>
          </a:r>
          <a:r>
            <a:rPr lang="en-US" sz="1400" b="1" kern="1200" dirty="0">
              <a:solidFill>
                <a:schemeClr val="accent4">
                  <a:lumMod val="50000"/>
                </a:schemeClr>
              </a:solidFill>
            </a:rPr>
            <a:t>Health Approaches</a:t>
          </a:r>
        </a:p>
      </dsp:txBody>
      <dsp:txXfrm>
        <a:off x="2881902" y="252819"/>
        <a:ext cx="1798617" cy="17986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BD0CBD-7262-4A0C-9253-A575A3CAF929}">
      <dsp:nvSpPr>
        <dsp:cNvPr id="0" name=""/>
        <dsp:cNvSpPr/>
      </dsp:nvSpPr>
      <dsp:spPr>
        <a:xfrm rot="5400000">
          <a:off x="-271437" y="273590"/>
          <a:ext cx="1809582" cy="126670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/>
            <a:t>Qualitative</a:t>
          </a:r>
          <a:endParaRPr lang="en-CA" sz="1600" b="1" kern="1200" dirty="0"/>
        </a:p>
      </dsp:txBody>
      <dsp:txXfrm rot="5400000">
        <a:off x="-271437" y="273590"/>
        <a:ext cx="1809582" cy="1266707"/>
      </dsp:txXfrm>
    </dsp:sp>
    <dsp:sp modelId="{34AD5F80-15F1-41D6-AB94-37BCD35F06DC}">
      <dsp:nvSpPr>
        <dsp:cNvPr id="0" name=""/>
        <dsp:cNvSpPr/>
      </dsp:nvSpPr>
      <dsp:spPr>
        <a:xfrm rot="5400000">
          <a:off x="4516191" y="-3247330"/>
          <a:ext cx="1176228" cy="7675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In 2011/2012, 16 interviews with health care professionals and 8 sharing circles with community members</a:t>
          </a:r>
          <a:endParaRPr lang="en-C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CA" sz="1600" kern="1200" dirty="0" smtClean="0"/>
            <a:t> Reveals need for education prior to offering screening</a:t>
          </a:r>
          <a:endParaRPr lang="en-CA" sz="1600" kern="1200" dirty="0"/>
        </a:p>
      </dsp:txBody>
      <dsp:txXfrm rot="5400000">
        <a:off x="4516191" y="-3247330"/>
        <a:ext cx="1176228" cy="7675196"/>
      </dsp:txXfrm>
    </dsp:sp>
    <dsp:sp modelId="{BA2EE2A7-31B6-4DC7-86C8-1A25CC39741B}">
      <dsp:nvSpPr>
        <dsp:cNvPr id="0" name=""/>
        <dsp:cNvSpPr/>
      </dsp:nvSpPr>
      <dsp:spPr>
        <a:xfrm rot="5400000">
          <a:off x="-271437" y="1891185"/>
          <a:ext cx="1809582" cy="126670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/>
            <a:t>Education</a:t>
          </a:r>
          <a:endParaRPr lang="en-CA" sz="1600" b="1" kern="1200" dirty="0"/>
        </a:p>
      </dsp:txBody>
      <dsp:txXfrm rot="5400000">
        <a:off x="-271437" y="1891185"/>
        <a:ext cx="1809582" cy="1266707"/>
      </dsp:txXfrm>
    </dsp:sp>
    <dsp:sp modelId="{623DE3DA-F7B2-4DF4-968A-E6AC465360E6}">
      <dsp:nvSpPr>
        <dsp:cNvPr id="0" name=""/>
        <dsp:cNvSpPr/>
      </dsp:nvSpPr>
      <dsp:spPr>
        <a:xfrm rot="5400000">
          <a:off x="4516191" y="-1629735"/>
          <a:ext cx="1176228" cy="7675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Pamphlet developed collaboratively with community partners</a:t>
          </a:r>
          <a:endParaRPr lang="en-C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Communities developed educational strategies to recruit women</a:t>
          </a:r>
          <a:endParaRPr lang="en-CA" sz="1600" kern="1200" dirty="0"/>
        </a:p>
      </dsp:txBody>
      <dsp:txXfrm rot="5400000">
        <a:off x="4516191" y="-1629735"/>
        <a:ext cx="1176228" cy="7675196"/>
      </dsp:txXfrm>
    </dsp:sp>
    <dsp:sp modelId="{3554624F-77E2-4065-92B4-44AE6ADA8C2B}">
      <dsp:nvSpPr>
        <dsp:cNvPr id="0" name=""/>
        <dsp:cNvSpPr/>
      </dsp:nvSpPr>
      <dsp:spPr>
        <a:xfrm rot="5400000">
          <a:off x="-271437" y="3508780"/>
          <a:ext cx="1809582" cy="126670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/>
            <a:t>Quantitative</a:t>
          </a:r>
          <a:endParaRPr lang="en-CA" sz="1600" b="1" kern="1200" dirty="0"/>
        </a:p>
      </dsp:txBody>
      <dsp:txXfrm rot="5400000">
        <a:off x="-271437" y="3508780"/>
        <a:ext cx="1809582" cy="1266707"/>
      </dsp:txXfrm>
    </dsp:sp>
    <dsp:sp modelId="{C569812A-D4AA-4192-A471-251A280FB95D}">
      <dsp:nvSpPr>
        <dsp:cNvPr id="0" name=""/>
        <dsp:cNvSpPr/>
      </dsp:nvSpPr>
      <dsp:spPr>
        <a:xfrm rot="5400000">
          <a:off x="4516191" y="-12140"/>
          <a:ext cx="1176228" cy="7675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In January 2013, Community Based Research Assistants hired</a:t>
          </a:r>
          <a:endParaRPr lang="en-C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Educational strategies implemented during 2013</a:t>
          </a:r>
          <a:endParaRPr lang="en-C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CA" sz="1600" kern="1200" dirty="0" smtClean="0"/>
            <a:t>July 2014, Wool felting workshop </a:t>
          </a:r>
          <a:endParaRPr lang="en-C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600" kern="1200" dirty="0" smtClean="0"/>
            <a:t>From May 2013 to August 2014,  cervical screening trial </a:t>
          </a:r>
          <a:endParaRPr lang="en-CA" sz="1600" kern="1200" dirty="0"/>
        </a:p>
      </dsp:txBody>
      <dsp:txXfrm rot="5400000">
        <a:off x="4516191" y="-12140"/>
        <a:ext cx="1176228" cy="7675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A3DC-4140-481D-AA45-6148ECC58C80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1AE65-49E4-408B-A0A1-FEC8A09948B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4383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0ED91-DF27-43ED-B365-6A9E9D1F159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99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Created a brand with the study, based on input from the CSC</a:t>
            </a:r>
            <a:r>
              <a:rPr lang="en-US" baseline="0" dirty="0" smtClean="0"/>
              <a:t> and the work of Kevin </a:t>
            </a:r>
            <a:r>
              <a:rPr lang="en-US" baseline="0" dirty="0" err="1" smtClean="0"/>
              <a:t>Belmore</a:t>
            </a:r>
            <a:r>
              <a:rPr lang="en-US" baseline="0" dirty="0" smtClean="0"/>
              <a:t> (local artist originally from Gull Bay)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concept of a dressed woman on the front of the pamphlet and an undressed woman on the inside </a:t>
            </a:r>
            <a:r>
              <a:rPr lang="en-US" baseline="0" dirty="0" err="1" smtClean="0"/>
              <a:t>sspeaks</a:t>
            </a:r>
            <a:r>
              <a:rPr lang="en-US" baseline="0" dirty="0" smtClean="0"/>
              <a:t> to the conservative nature of some First Nations women. Contributed by Aileen Malcolm.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614-1A4E-4F14-8635-688A35E17654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27330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Wanted to be informative through imagery,</a:t>
            </a:r>
            <a:r>
              <a:rPr lang="en-US" baseline="0" dirty="0" smtClean="0"/>
              <a:t> and still communicate information that emphasized how common HPV is and how a positive result does not mean cancer.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9614-1A4E-4F14-8635-688A35E17654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55023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9541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92768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05574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208692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1225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085159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279664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63172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4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86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26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496373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833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11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808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812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363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43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506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87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7" name="Picture 37" descr="TBRRI PPT title slide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260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798D04D-B06E-40C3-92FD-CF4EE4959961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292BC4-9C80-4CAD-B221-34CCCD8818C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03097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58815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092933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white"/>
                </a:solidFill>
              </a:rPr>
              <a:pPr/>
              <a:t>28/03/2016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125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white"/>
                </a:solidFill>
              </a:rPr>
              <a:pPr/>
              <a:t>28/03/2016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653162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63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white"/>
                </a:solidFill>
              </a:rPr>
              <a:pPr/>
              <a:t>28/03/2016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657880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803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97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798D04D-B06E-40C3-92FD-CF4EE4959961}" type="datetimeFigureOut">
              <a:rPr lang="en-CA" smtClean="0">
                <a:solidFill>
                  <a:prstClr val="white"/>
                </a:solidFill>
              </a:rPr>
              <a:pPr/>
              <a:t>28/03/2016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292BC4-9C80-4CAD-B221-34CCCD8818CD}" type="slidenum">
              <a:rPr lang="en-CA" smtClean="0">
                <a:solidFill>
                  <a:prstClr val="white"/>
                </a:solidFill>
              </a:rPr>
              <a:pPr/>
              <a:t>‹#›</a:t>
            </a:fld>
            <a:endParaRPr lang="en-CA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869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8309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62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83677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18033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38454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8447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90694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415189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B7645-A773-4D03-BCD1-061439A6FC63}" type="datetimeFigureOut">
              <a:rPr lang="en-CA" smtClean="0"/>
              <a:pPr/>
              <a:t>28/03/2016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5956093-B685-4F04-922C-1C546AFA6CE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9646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9F602-4E78-4EAF-A5C3-1B1BC19A3AE9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28/03/2016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A60F-F033-4B2B-BDB6-D0B982721041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5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798D04D-B06E-40C3-92FD-CF4EE4959961}" type="datetimeFigureOut">
              <a:rPr lang="en-CA" smtClean="0">
                <a:solidFill>
                  <a:prstClr val="black"/>
                </a:solidFill>
              </a:rPr>
              <a:pPr/>
              <a:t>28/03/2016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292BC4-9C80-4CAD-B221-34CCCD8818CD}" type="slidenum">
              <a:rPr lang="en-CA" smtClean="0">
                <a:solidFill>
                  <a:prstClr val="black"/>
                </a:solidFill>
              </a:rPr>
              <a:pPr/>
              <a:t>‹#›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0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accssfn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cerscreening.gov.au/internet/screening/publishing.nsf/Content/future-changes-cervical" TargetMode="External"/><Relationship Id="rId2" Type="http://schemas.openxmlformats.org/officeDocument/2006/relationships/hyperlink" Target="http://www.accssf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The Anishinaabek Cervical Cancer Screening Study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81476"/>
          </a:xfrm>
        </p:spPr>
        <p:txBody>
          <a:bodyPr>
            <a:normAutofit/>
          </a:bodyPr>
          <a:lstStyle/>
          <a:p>
            <a:r>
              <a:rPr lang="en-CA" dirty="0" smtClean="0"/>
              <a:t>Reducing the incidence of cervical cancer in First Nations women by promoting uptake of cervical screening using culturally sensitive, community-derived educational strategies and self-sampling for </a:t>
            </a:r>
            <a:r>
              <a:rPr lang="en-CA" dirty="0" smtClean="0"/>
              <a:t>HPV</a:t>
            </a:r>
            <a:endParaRPr lang="en-CA" dirty="0" smtClean="0"/>
          </a:p>
        </p:txBody>
      </p:sp>
      <p:pic>
        <p:nvPicPr>
          <p:cNvPr id="4" name="Picture 3" descr="ACCSS logo by Kevin Belm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2839" y="428625"/>
            <a:ext cx="2810943" cy="254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0116" y="6457699"/>
            <a:ext cx="7825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ym typeface="Symbol"/>
              </a:rPr>
              <a:t>This presentation has been prepared by Ingeborg Zehbe &amp; Brenda Magajna  2016 ACCSS. All rights reserved.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12830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671" y="206860"/>
            <a:ext cx="10363200" cy="65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4245" y="206861"/>
            <a:ext cx="339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cs typeface="Times New Roman" pitchFamily="18" charset="0"/>
              </a:rPr>
              <a:t>ACCSS  - Study Design  </a:t>
            </a:r>
            <a:endParaRPr lang="en-US" sz="28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2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46042"/>
            <a:ext cx="10325793" cy="835095"/>
          </a:xfrm>
        </p:spPr>
        <p:txBody>
          <a:bodyPr/>
          <a:lstStyle/>
          <a:p>
            <a:r>
              <a:rPr lang="en-US" dirty="0"/>
              <a:t>Mixed </a:t>
            </a:r>
            <a:r>
              <a:rPr lang="en-US" dirty="0" smtClean="0"/>
              <a:t>Methods &amp; Community Engagement 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34545452"/>
              </p:ext>
            </p:extLst>
          </p:nvPr>
        </p:nvGraphicFramePr>
        <p:xfrm>
          <a:off x="1752600" y="1620078"/>
          <a:ext cx="8941904" cy="504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817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Qualitative Data:</a:t>
            </a:r>
            <a:br>
              <a:rPr lang="en-CA" dirty="0" smtClean="0"/>
            </a:br>
            <a:r>
              <a:rPr lang="en-CA" dirty="0" smtClean="0"/>
              <a:t>Interviews and focus groups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1" y="2133600"/>
            <a:ext cx="9109145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 smtClean="0"/>
              <a:t>BARRIERS TO SCREENING:</a:t>
            </a:r>
          </a:p>
          <a:p>
            <a:r>
              <a:rPr lang="en-CA" dirty="0" smtClean="0"/>
              <a:t>Shortage and high turnover of appropriate health care providers</a:t>
            </a:r>
          </a:p>
          <a:p>
            <a:r>
              <a:rPr lang="en-CA" dirty="0" smtClean="0"/>
              <a:t>Geographic and transportation barriers</a:t>
            </a:r>
          </a:p>
          <a:p>
            <a:r>
              <a:rPr lang="en-CA" dirty="0" smtClean="0"/>
              <a:t>Education and socioeconomic inequalities</a:t>
            </a:r>
          </a:p>
          <a:p>
            <a:r>
              <a:rPr lang="en-CA" dirty="0" smtClean="0"/>
              <a:t>Need culturally appropriate services</a:t>
            </a:r>
          </a:p>
          <a:p>
            <a:r>
              <a:rPr lang="en-CA" dirty="0" smtClean="0"/>
              <a:t>Lack of a ‘notification system’ inviting/reminding eligible women to go for screening</a:t>
            </a:r>
          </a:p>
          <a:p>
            <a:pPr marL="0" indent="0">
              <a:buNone/>
            </a:pPr>
            <a:r>
              <a:rPr lang="en-CA" dirty="0" smtClean="0"/>
              <a:t>NEED FOR EDUCATION: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The main reason women don’t participate in screening is lack of understanding</a:t>
            </a:r>
          </a:p>
          <a:p>
            <a:pPr marL="0" indent="0">
              <a:buNone/>
            </a:pPr>
            <a:r>
              <a:rPr lang="en-CA" dirty="0" smtClean="0"/>
              <a:t>Community members who don’t understand why cervical screening is done are unlikely to have a Pap test.</a:t>
            </a:r>
          </a:p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xmlns="" val="35412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Educational Strategies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Lunch and Learn Sessions</a:t>
            </a:r>
          </a:p>
          <a:p>
            <a:r>
              <a:rPr lang="en-CA" dirty="0" smtClean="0"/>
              <a:t>Displays at Health Fairs</a:t>
            </a:r>
          </a:p>
          <a:p>
            <a:r>
              <a:rPr lang="en-CA" dirty="0" smtClean="0"/>
              <a:t>HPV Bingo</a:t>
            </a:r>
          </a:p>
          <a:p>
            <a:r>
              <a:rPr lang="en-CA" dirty="0" err="1" smtClean="0"/>
              <a:t>PiNk</a:t>
            </a:r>
            <a:r>
              <a:rPr lang="en-CA" dirty="0" smtClean="0"/>
              <a:t> </a:t>
            </a:r>
            <a:r>
              <a:rPr lang="en-CA" dirty="0" err="1" smtClean="0"/>
              <a:t>LaDys</a:t>
            </a:r>
            <a:r>
              <a:rPr lang="en-CA" dirty="0" smtClean="0"/>
              <a:t> Tea </a:t>
            </a:r>
            <a:r>
              <a:rPr lang="en-CA" dirty="0" err="1" smtClean="0"/>
              <a:t>PaRty</a:t>
            </a:r>
            <a:endParaRPr lang="en-CA" dirty="0" smtClean="0"/>
          </a:p>
          <a:p>
            <a:r>
              <a:rPr lang="en-CA" dirty="0" smtClean="0"/>
              <a:t>Underwear Cookies</a:t>
            </a:r>
          </a:p>
          <a:p>
            <a:r>
              <a:rPr lang="en-CA" dirty="0" smtClean="0"/>
              <a:t>Pamphlets</a:t>
            </a:r>
          </a:p>
          <a:p>
            <a:r>
              <a:rPr lang="en-CA" dirty="0" smtClean="0"/>
              <a:t>Cancer Awareness Day</a:t>
            </a:r>
          </a:p>
          <a:p>
            <a:r>
              <a:rPr lang="en-CA" dirty="0" smtClean="0"/>
              <a:t>Wool felting of HPV balls </a:t>
            </a:r>
          </a:p>
          <a:p>
            <a:pPr lvl="1"/>
            <a:r>
              <a:rPr lang="en-CA" dirty="0" smtClean="0"/>
              <a:t>Hands-on activities led to more dialogue!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845" y="3991426"/>
            <a:ext cx="3114562" cy="2335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538" y="1592394"/>
            <a:ext cx="3233040" cy="294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34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2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5522" r="48508"/>
          <a:stretch/>
        </p:blipFill>
        <p:spPr bwMode="auto">
          <a:xfrm>
            <a:off x="2101756" y="-71447"/>
            <a:ext cx="3166280" cy="692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50613"/>
          <a:stretch/>
        </p:blipFill>
        <p:spPr>
          <a:xfrm>
            <a:off x="6168788" y="-36877"/>
            <a:ext cx="5862182" cy="69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5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0890"/>
            <a:ext cx="12115800" cy="732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751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107" y="624110"/>
            <a:ext cx="9245506" cy="1280890"/>
          </a:xfrm>
        </p:spPr>
        <p:txBody>
          <a:bodyPr/>
          <a:lstStyle/>
          <a:p>
            <a:r>
              <a:rPr lang="en-CA" dirty="0" smtClean="0"/>
              <a:t>Community Based Research Assistants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9106" y="1541929"/>
            <a:ext cx="9574306" cy="3777622"/>
          </a:xfrm>
        </p:spPr>
        <p:txBody>
          <a:bodyPr/>
          <a:lstStyle/>
          <a:p>
            <a:r>
              <a:rPr lang="en-US" dirty="0"/>
              <a:t>Move away from “problem-focused” research to </a:t>
            </a:r>
            <a:r>
              <a:rPr lang="en-US" dirty="0" smtClean="0"/>
              <a:t>“change-based</a:t>
            </a:r>
            <a:r>
              <a:rPr lang="en-US" dirty="0"/>
              <a:t>” </a:t>
            </a:r>
            <a:r>
              <a:rPr lang="en-US" dirty="0" smtClean="0"/>
              <a:t>research</a:t>
            </a:r>
          </a:p>
          <a:p>
            <a:r>
              <a:rPr lang="en-US" dirty="0" smtClean="0"/>
              <a:t>Participants and facilitators are co-researchers</a:t>
            </a:r>
            <a:endParaRPr lang="en-CA" dirty="0"/>
          </a:p>
          <a:p>
            <a:endParaRPr lang="en-CA" dirty="0"/>
          </a:p>
        </p:txBody>
      </p:sp>
      <p:pic>
        <p:nvPicPr>
          <p:cNvPr id="4" name="Picture 2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0033" y="2454373"/>
            <a:ext cx="6192337" cy="409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5426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PHASE 2 - Quantitative Data </a:t>
            </a:r>
            <a:br>
              <a:rPr lang="en-CA" dirty="0" smtClean="0"/>
            </a:br>
            <a:r>
              <a:rPr lang="en-CA" dirty="0" smtClean="0"/>
              <a:t>The Screening Trial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7389675" cy="3777622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The 10 partner </a:t>
            </a:r>
            <a:r>
              <a:rPr lang="en-CA" dirty="0" smtClean="0"/>
              <a:t>communities participated </a:t>
            </a:r>
            <a:r>
              <a:rPr lang="en-CA" dirty="0"/>
              <a:t>in an </a:t>
            </a:r>
            <a:r>
              <a:rPr lang="en-CA" dirty="0" smtClean="0"/>
              <a:t>exploratory </a:t>
            </a:r>
            <a:r>
              <a:rPr lang="en-CA" dirty="0"/>
              <a:t>trial </a:t>
            </a:r>
            <a:r>
              <a:rPr lang="en-CA" dirty="0" smtClean="0"/>
              <a:t>comparing the </a:t>
            </a:r>
            <a:r>
              <a:rPr lang="en-CA" dirty="0"/>
              <a:t>uptake of </a:t>
            </a:r>
            <a:r>
              <a:rPr lang="en-CA" b="1" dirty="0"/>
              <a:t>self-sampling for </a:t>
            </a:r>
            <a:r>
              <a:rPr lang="en-CA" b="1" dirty="0" smtClean="0"/>
              <a:t>HPV </a:t>
            </a:r>
            <a:r>
              <a:rPr lang="en-CA" dirty="0" smtClean="0"/>
              <a:t>with </a:t>
            </a:r>
            <a:r>
              <a:rPr lang="en-CA" dirty="0"/>
              <a:t>that of </a:t>
            </a:r>
            <a:r>
              <a:rPr lang="en-CA" b="1" dirty="0"/>
              <a:t>Pap testing</a:t>
            </a:r>
            <a:r>
              <a:rPr lang="en-CA" dirty="0" smtClean="0"/>
              <a:t>.</a:t>
            </a:r>
          </a:p>
          <a:p>
            <a:r>
              <a:rPr lang="en-CA" dirty="0" smtClean="0"/>
              <a:t>All women who participated were asked to fill out a questionnaire</a:t>
            </a:r>
          </a:p>
          <a:p>
            <a:r>
              <a:rPr lang="en-CA" dirty="0"/>
              <a:t>The communities were </a:t>
            </a:r>
            <a:r>
              <a:rPr lang="en-CA" dirty="0" smtClean="0"/>
              <a:t>randomly assigned </a:t>
            </a:r>
            <a:r>
              <a:rPr lang="en-CA" dirty="0"/>
              <a:t>to Arm A (</a:t>
            </a:r>
            <a:r>
              <a:rPr lang="en-CA" dirty="0" smtClean="0"/>
              <a:t>Intervention group</a:t>
            </a:r>
            <a:r>
              <a:rPr lang="en-CA" dirty="0"/>
              <a:t>) or Arm B (Control </a:t>
            </a:r>
            <a:r>
              <a:rPr lang="en-CA" dirty="0" smtClean="0"/>
              <a:t>group)</a:t>
            </a:r>
          </a:p>
          <a:p>
            <a:r>
              <a:rPr lang="en-CA" dirty="0" smtClean="0"/>
              <a:t>In </a:t>
            </a:r>
            <a:r>
              <a:rPr lang="en-CA" dirty="0"/>
              <a:t>Arm A communities, women </a:t>
            </a:r>
            <a:r>
              <a:rPr lang="en-CA" dirty="0" smtClean="0"/>
              <a:t>were offered </a:t>
            </a:r>
            <a:r>
              <a:rPr lang="en-CA" dirty="0"/>
              <a:t>screening by HPV </a:t>
            </a:r>
            <a:r>
              <a:rPr lang="en-CA" dirty="0" smtClean="0"/>
              <a:t>self-sampling first </a:t>
            </a:r>
            <a:r>
              <a:rPr lang="en-CA" dirty="0"/>
              <a:t>and those who did </a:t>
            </a:r>
            <a:r>
              <a:rPr lang="en-CA" dirty="0" smtClean="0"/>
              <a:t>not get </a:t>
            </a:r>
            <a:r>
              <a:rPr lang="en-CA" dirty="0"/>
              <a:t>screened by this method </a:t>
            </a:r>
            <a:r>
              <a:rPr lang="en-CA" dirty="0" smtClean="0"/>
              <a:t>were later </a:t>
            </a:r>
            <a:r>
              <a:rPr lang="en-CA" dirty="0"/>
              <a:t>offered screening by Pap </a:t>
            </a:r>
            <a:r>
              <a:rPr lang="en-CA" dirty="0" smtClean="0"/>
              <a:t>test</a:t>
            </a:r>
          </a:p>
          <a:p>
            <a:r>
              <a:rPr lang="en-CA" dirty="0" smtClean="0"/>
              <a:t>In </a:t>
            </a:r>
            <a:r>
              <a:rPr lang="en-CA" dirty="0"/>
              <a:t>Arm B communities, women </a:t>
            </a:r>
            <a:r>
              <a:rPr lang="en-CA" dirty="0" smtClean="0"/>
              <a:t>were offered </a:t>
            </a:r>
            <a:r>
              <a:rPr lang="en-CA" dirty="0"/>
              <a:t>screening by Pap test </a:t>
            </a:r>
            <a:r>
              <a:rPr lang="en-CA" dirty="0" smtClean="0"/>
              <a:t>first and </a:t>
            </a:r>
            <a:r>
              <a:rPr lang="en-CA" dirty="0"/>
              <a:t>those who did not get </a:t>
            </a:r>
            <a:r>
              <a:rPr lang="en-CA" dirty="0" smtClean="0"/>
              <a:t>screened by </a:t>
            </a:r>
            <a:r>
              <a:rPr lang="en-CA" dirty="0"/>
              <a:t>this method were later </a:t>
            </a:r>
            <a:r>
              <a:rPr lang="en-CA" dirty="0" smtClean="0"/>
              <a:t>offered screening </a:t>
            </a:r>
            <a:r>
              <a:rPr lang="en-CA" dirty="0"/>
              <a:t>by HPV </a:t>
            </a:r>
            <a:r>
              <a:rPr lang="en-CA" dirty="0" smtClean="0"/>
              <a:t>self-sampling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6661" t="17659" r="50596" b="7077"/>
          <a:stretch/>
        </p:blipFill>
        <p:spPr bwMode="auto">
          <a:xfrm>
            <a:off x="578170" y="2372891"/>
            <a:ext cx="1767466" cy="353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48555"/>
          <a:stretch/>
        </p:blipFill>
        <p:spPr>
          <a:xfrm>
            <a:off x="10222463" y="2375236"/>
            <a:ext cx="1888064" cy="3535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52472" y="1913210"/>
            <a:ext cx="18188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/>
              <a:t>Self-sampling</a:t>
            </a:r>
            <a:endParaRPr lang="en-CA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222463" y="1923149"/>
            <a:ext cx="1818862" cy="369332"/>
          </a:xfrm>
          <a:prstGeom prst="rect">
            <a:avLst/>
          </a:prstGeom>
          <a:solidFill>
            <a:srgbClr val="EBDDF3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/>
              <a:t>Pap testing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xmlns="" val="7823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 of the Screening Trial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Twice </a:t>
            </a:r>
            <a:r>
              <a:rPr lang="en-CA" dirty="0"/>
              <a:t>as many women participated in screening </a:t>
            </a:r>
            <a:r>
              <a:rPr lang="en-CA" dirty="0" smtClean="0"/>
              <a:t>when by self-sampling</a:t>
            </a:r>
          </a:p>
          <a:p>
            <a:r>
              <a:rPr lang="en-CA" dirty="0" smtClean="0"/>
              <a:t>One in five women (19%) tested positive for High Risk HPV</a:t>
            </a:r>
          </a:p>
          <a:p>
            <a:r>
              <a:rPr lang="en-CA" dirty="0"/>
              <a:t>96% of the self-sampling tests were of adequate quality for DNA analysis</a:t>
            </a:r>
          </a:p>
          <a:p>
            <a:r>
              <a:rPr lang="en-CA" dirty="0" smtClean="0"/>
              <a:t>However</a:t>
            </a:r>
            <a:r>
              <a:rPr lang="en-CA" dirty="0"/>
              <a:t>, </a:t>
            </a:r>
            <a:r>
              <a:rPr lang="en-CA" dirty="0" smtClean="0"/>
              <a:t>less </a:t>
            </a:r>
            <a:r>
              <a:rPr lang="en-CA" dirty="0"/>
              <a:t>than 25% eligible women participated in </a:t>
            </a:r>
            <a:r>
              <a:rPr lang="en-CA" dirty="0" smtClean="0"/>
              <a:t>screening</a:t>
            </a:r>
          </a:p>
          <a:p>
            <a:endParaRPr lang="en-CA" dirty="0"/>
          </a:p>
          <a:p>
            <a:r>
              <a:rPr lang="en-CA" dirty="0" smtClean="0"/>
              <a:t>Next steps: develop strategies to engage the “hard to reach” women</a:t>
            </a:r>
          </a:p>
          <a:p>
            <a:r>
              <a:rPr lang="en-CA" dirty="0" smtClean="0"/>
              <a:t>The results of the trial were all confidential, but follow up visits and reflection meetings allowed the sharing of general results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1042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Community Update Gathering </a:t>
            </a:r>
            <a:br>
              <a:rPr lang="en-CA" dirty="0" smtClean="0"/>
            </a:br>
            <a:r>
              <a:rPr lang="en-CA" dirty="0" smtClean="0"/>
              <a:t>October 2015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3" y="2027583"/>
            <a:ext cx="6405700" cy="1904999"/>
          </a:xfrm>
        </p:spPr>
        <p:txBody>
          <a:bodyPr>
            <a:normAutofit/>
          </a:bodyPr>
          <a:lstStyle/>
          <a:p>
            <a:r>
              <a:rPr lang="en-CA" dirty="0" smtClean="0"/>
              <a:t>2 day event at the local Holiday Inn </a:t>
            </a:r>
          </a:p>
          <a:p>
            <a:r>
              <a:rPr lang="en-CA" dirty="0" smtClean="0"/>
              <a:t>2 </a:t>
            </a:r>
            <a:r>
              <a:rPr lang="en-CA" dirty="0"/>
              <a:t>members from each First </a:t>
            </a:r>
            <a:r>
              <a:rPr lang="en-CA" dirty="0" smtClean="0"/>
              <a:t>Nation </a:t>
            </a:r>
          </a:p>
          <a:p>
            <a:r>
              <a:rPr lang="en-CA" dirty="0" smtClean="0"/>
              <a:t>Stakeholders </a:t>
            </a:r>
            <a:r>
              <a:rPr lang="en-CA" dirty="0"/>
              <a:t>from Society of Obstetricians and Gynaecologists of Canada (SOGC) and Cancer Care Ontario (CCO)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</p:txBody>
      </p:sp>
      <p:pic>
        <p:nvPicPr>
          <p:cNvPr id="5122" name="Picture 2" descr="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712" y="4168120"/>
            <a:ext cx="3439002" cy="225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7043" y="1818725"/>
            <a:ext cx="3148402" cy="211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671391" y="4267200"/>
            <a:ext cx="6833221" cy="22429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 smtClean="0"/>
              <a:t>Goals:</a:t>
            </a:r>
          </a:p>
          <a:p>
            <a:r>
              <a:rPr lang="en-CA" dirty="0" smtClean="0"/>
              <a:t>To share and report back the findings</a:t>
            </a:r>
          </a:p>
          <a:p>
            <a:r>
              <a:rPr lang="en-CA" dirty="0" smtClean="0"/>
              <a:t>To invite community feedback</a:t>
            </a:r>
          </a:p>
          <a:p>
            <a:r>
              <a:rPr lang="en-CA" dirty="0" smtClean="0"/>
              <a:t>Decide next steps</a:t>
            </a:r>
          </a:p>
          <a:p>
            <a:pPr marL="0" indent="0">
              <a:buNone/>
            </a:pPr>
            <a:r>
              <a:rPr lang="en-CA" dirty="0"/>
              <a:t>Sharing circle format worked well to encourage respectful </a:t>
            </a:r>
            <a:r>
              <a:rPr lang="en-CA" dirty="0" smtClean="0"/>
              <a:t>discussion</a:t>
            </a:r>
          </a:p>
          <a:p>
            <a:pPr marL="0" indent="0">
              <a:buNone/>
            </a:pPr>
            <a:r>
              <a:rPr lang="en-CA" dirty="0"/>
              <a:t>All communities are eager to continue with the study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7010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30865"/>
          </a:xfrm>
        </p:spPr>
        <p:txBody>
          <a:bodyPr/>
          <a:lstStyle/>
          <a:p>
            <a:r>
              <a:rPr lang="en-CA" dirty="0" smtClean="0"/>
              <a:t>Presentation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504604"/>
            <a:ext cx="8915400" cy="4842163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Background</a:t>
            </a:r>
          </a:p>
          <a:p>
            <a:r>
              <a:rPr lang="en-CA" dirty="0" smtClean="0"/>
              <a:t>History of the project</a:t>
            </a:r>
          </a:p>
          <a:p>
            <a:pPr lvl="1"/>
            <a:r>
              <a:rPr lang="en-CA" dirty="0" smtClean="0"/>
              <a:t>Pilot Study 2009</a:t>
            </a:r>
          </a:p>
          <a:p>
            <a:pPr lvl="1"/>
            <a:r>
              <a:rPr lang="en-CA" dirty="0" smtClean="0"/>
              <a:t>Larger Study with 10 First Nations – The Anishinaabek Cervical Cancer Screening Study</a:t>
            </a:r>
          </a:p>
          <a:p>
            <a:pPr lvl="1"/>
            <a:r>
              <a:rPr lang="en-CA" dirty="0" smtClean="0"/>
              <a:t>Ethical Space and Community Engagement</a:t>
            </a:r>
          </a:p>
          <a:p>
            <a:pPr lvl="1"/>
            <a:r>
              <a:rPr lang="en-CA" dirty="0" smtClean="0"/>
              <a:t>Study Design</a:t>
            </a:r>
          </a:p>
          <a:p>
            <a:pPr lvl="1"/>
            <a:r>
              <a:rPr lang="en-CA" b="1" dirty="0" smtClean="0"/>
              <a:t>PHASE 1  -  Qualitative Data </a:t>
            </a:r>
          </a:p>
          <a:p>
            <a:pPr lvl="2"/>
            <a:r>
              <a:rPr lang="en-CA" b="1" dirty="0" smtClean="0"/>
              <a:t>Interviews</a:t>
            </a:r>
            <a:r>
              <a:rPr lang="en-CA" dirty="0" smtClean="0"/>
              <a:t> with Community Health Care Providers</a:t>
            </a:r>
          </a:p>
          <a:p>
            <a:pPr lvl="2"/>
            <a:r>
              <a:rPr lang="en-CA" b="1" dirty="0" smtClean="0"/>
              <a:t>Sharing Circles </a:t>
            </a:r>
            <a:r>
              <a:rPr lang="en-CA" dirty="0" smtClean="0"/>
              <a:t>with women in each community</a:t>
            </a:r>
          </a:p>
          <a:p>
            <a:pPr lvl="1"/>
            <a:r>
              <a:rPr lang="en-CA" dirty="0" smtClean="0"/>
              <a:t>Hiring of Community Based Research Assistants</a:t>
            </a:r>
          </a:p>
          <a:p>
            <a:pPr lvl="1"/>
            <a:r>
              <a:rPr lang="en-CA" dirty="0" smtClean="0"/>
              <a:t>Development and Implementation of Educational Strategies</a:t>
            </a:r>
          </a:p>
          <a:p>
            <a:pPr lvl="1"/>
            <a:r>
              <a:rPr lang="en-CA" b="1" dirty="0" smtClean="0"/>
              <a:t>PHASE 2:  Quantitative Data - Screening Trial</a:t>
            </a:r>
          </a:p>
          <a:p>
            <a:pPr lvl="1"/>
            <a:r>
              <a:rPr lang="en-CA" dirty="0" smtClean="0"/>
              <a:t>Reflection meetings and follow-up visits to the communities</a:t>
            </a:r>
          </a:p>
          <a:p>
            <a:r>
              <a:rPr lang="en-CA" dirty="0" smtClean="0"/>
              <a:t>Community Update Gathering – October 2015</a:t>
            </a:r>
          </a:p>
          <a:p>
            <a:r>
              <a:rPr lang="en-CA" dirty="0" smtClean="0"/>
              <a:t>Community Update Report</a:t>
            </a:r>
          </a:p>
          <a:p>
            <a:r>
              <a:rPr lang="en-CA" dirty="0" smtClean="0"/>
              <a:t>Community Visits December 2015</a:t>
            </a:r>
          </a:p>
          <a:p>
            <a:r>
              <a:rPr lang="en-CA" dirty="0" smtClean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1815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896" y="363765"/>
            <a:ext cx="9735447" cy="1280890"/>
          </a:xfrm>
        </p:spPr>
        <p:txBody>
          <a:bodyPr/>
          <a:lstStyle/>
          <a:p>
            <a:r>
              <a:rPr lang="en-CA" dirty="0"/>
              <a:t>Community Update Gathering </a:t>
            </a:r>
            <a:br>
              <a:rPr lang="en-CA" dirty="0"/>
            </a:br>
            <a:r>
              <a:rPr lang="en-CA" dirty="0" smtClean="0"/>
              <a:t>Photos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1632" y="1406996"/>
            <a:ext cx="3938357" cy="26276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5509" y="2407345"/>
            <a:ext cx="2536156" cy="409077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147248" y="3846126"/>
            <a:ext cx="3981033" cy="2651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5114" y="1644655"/>
            <a:ext cx="3859102" cy="2591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5952" y="269105"/>
            <a:ext cx="2751708" cy="18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1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Community Update Report 2015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3" y="1977887"/>
            <a:ext cx="4646474" cy="3933335"/>
          </a:xfrm>
        </p:spPr>
        <p:txBody>
          <a:bodyPr/>
          <a:lstStyle/>
          <a:p>
            <a:r>
              <a:rPr lang="en-CA" dirty="0" smtClean="0"/>
              <a:t>Draft report was emailed to community reps prior to and then distributed at the Community Update Gathering </a:t>
            </a:r>
          </a:p>
          <a:p>
            <a:r>
              <a:rPr lang="en-CA" dirty="0" smtClean="0"/>
              <a:t>Community members were asked for feedback and this was incorporated into the final version</a:t>
            </a:r>
          </a:p>
          <a:p>
            <a:r>
              <a:rPr lang="en-CA" dirty="0" smtClean="0"/>
              <a:t>Copies </a:t>
            </a:r>
            <a:r>
              <a:rPr lang="en-CA" dirty="0"/>
              <a:t>available online </a:t>
            </a:r>
            <a:r>
              <a:rPr lang="en-CA" dirty="0" smtClean="0"/>
              <a:t>at:</a:t>
            </a:r>
            <a:endParaRPr lang="en-CA" dirty="0"/>
          </a:p>
          <a:p>
            <a:pPr marL="0" indent="0" algn="ctr">
              <a:buNone/>
            </a:pPr>
            <a:r>
              <a:rPr lang="en-CA" dirty="0">
                <a:hlinkClick r:id="rId2"/>
              </a:rPr>
              <a:t>www.accssfn.com</a:t>
            </a:r>
            <a:r>
              <a:rPr lang="en-CA" dirty="0"/>
              <a:t> 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111" descr="Report Cover 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2825" y="1404157"/>
            <a:ext cx="3978496" cy="5077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23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496" y="624110"/>
            <a:ext cx="8483116" cy="1280890"/>
          </a:xfrm>
        </p:spPr>
        <p:txBody>
          <a:bodyPr/>
          <a:lstStyle/>
          <a:p>
            <a:r>
              <a:rPr lang="en-CA" dirty="0" smtClean="0"/>
              <a:t>Community Visits</a:t>
            </a:r>
            <a:br>
              <a:rPr lang="en-CA" dirty="0" smtClean="0"/>
            </a:br>
            <a:r>
              <a:rPr lang="en-CA" dirty="0" smtClean="0"/>
              <a:t>   </a:t>
            </a:r>
            <a:r>
              <a:rPr lang="en-CA" sz="3200" dirty="0" smtClean="0"/>
              <a:t>December 2015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892" y="2073800"/>
            <a:ext cx="8363710" cy="3426439"/>
          </a:xfrm>
        </p:spPr>
        <p:txBody>
          <a:bodyPr/>
          <a:lstStyle/>
          <a:p>
            <a:r>
              <a:rPr lang="en-CA" sz="2400" dirty="0" smtClean="0"/>
              <a:t>Visits to each community to </a:t>
            </a:r>
          </a:p>
          <a:p>
            <a:r>
              <a:rPr lang="en-CA" sz="2400" dirty="0" smtClean="0"/>
              <a:t>Discuss next steps…?</a:t>
            </a:r>
          </a:p>
          <a:p>
            <a:r>
              <a:rPr lang="en-CA" sz="2400" dirty="0" smtClean="0"/>
              <a:t>Determine needs specific to each community</a:t>
            </a:r>
          </a:p>
          <a:p>
            <a:r>
              <a:rPr lang="en-CA" sz="2400" dirty="0" smtClean="0"/>
              <a:t>Brainstorm ideas for future cervical screening educational strategies and sustainable plans </a:t>
            </a:r>
          </a:p>
          <a:p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9478" y="524719"/>
            <a:ext cx="3045101" cy="227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849" y="308113"/>
            <a:ext cx="1789043" cy="119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457" y="1639956"/>
            <a:ext cx="1721978" cy="114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849" y="4716108"/>
            <a:ext cx="2914664" cy="194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8738222" y="4685241"/>
            <a:ext cx="2666999" cy="20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09"/>
          <a:stretch/>
        </p:blipFill>
        <p:spPr>
          <a:xfrm>
            <a:off x="4539811" y="4720701"/>
            <a:ext cx="2957605" cy="193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354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Directions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333632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Currently applying for funding to move into the implementation stages</a:t>
            </a:r>
          </a:p>
          <a:p>
            <a:r>
              <a:rPr lang="en-CA" dirty="0" smtClean="0"/>
              <a:t>Community derived educational plans that can be maintained</a:t>
            </a:r>
          </a:p>
          <a:p>
            <a:r>
              <a:rPr lang="en-CA" dirty="0" smtClean="0"/>
              <a:t>Including new communities in Northern Alberta as Pilot study to assess transferability of process</a:t>
            </a:r>
          </a:p>
          <a:p>
            <a:r>
              <a:rPr lang="en-CA" dirty="0" smtClean="0"/>
              <a:t> </a:t>
            </a:r>
            <a:r>
              <a:rPr lang="en-CA" dirty="0"/>
              <a:t>Will only offer HPV testing </a:t>
            </a:r>
            <a:endParaRPr lang="en-CA" dirty="0" smtClean="0"/>
          </a:p>
          <a:p>
            <a:r>
              <a:rPr lang="en-CA" dirty="0" smtClean="0"/>
              <a:t>Assessing the effectiveness of particular educational plans to increase uptake of cervical screening by self-sampling for HPV</a:t>
            </a:r>
          </a:p>
          <a:p>
            <a:r>
              <a:rPr lang="en-CA" dirty="0" smtClean="0"/>
              <a:t>Recognize that creating awareness takes time – repeated education</a:t>
            </a:r>
          </a:p>
          <a:p>
            <a:r>
              <a:rPr lang="en-CA" dirty="0" smtClean="0">
                <a:hlinkClick r:id="rId2"/>
              </a:rPr>
              <a:t>www.accssfn.com</a:t>
            </a:r>
            <a:endParaRPr lang="en-CA" dirty="0" smtClean="0"/>
          </a:p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www.cancerscreening.gov.au/internet/screening/publishing.nsf/Content/future-changes-cervical</a:t>
            </a:r>
            <a:r>
              <a:rPr lang="en-CA" dirty="0" smtClean="0"/>
              <a:t> 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0750" y="276226"/>
            <a:ext cx="2000249" cy="187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87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062" y="2292347"/>
            <a:ext cx="8915399" cy="1468800"/>
          </a:xfrm>
        </p:spPr>
        <p:txBody>
          <a:bodyPr/>
          <a:lstStyle/>
          <a:p>
            <a:r>
              <a:rPr lang="en-CA" dirty="0" smtClean="0"/>
              <a:t>Acknowledgements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8187" y="3834991"/>
            <a:ext cx="5593278" cy="974515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Thank you to the partner communities, and to all who have contributed to this work. Financial support </a:t>
            </a:r>
            <a:r>
              <a:rPr lang="en-CA" dirty="0" smtClean="0"/>
              <a:t>was graciously provided by CIHR, TBRRI and Lakehead University.</a:t>
            </a:r>
            <a:endParaRPr lang="en-CA" dirty="0"/>
          </a:p>
        </p:txBody>
      </p:sp>
      <p:pic>
        <p:nvPicPr>
          <p:cNvPr id="4" name="Picture 3" descr="TBRRI - Brochure logo_rgb.jpg"/>
          <p:cNvPicPr/>
          <p:nvPr/>
        </p:nvPicPr>
        <p:blipFill>
          <a:blip r:embed="rId2" cstate="print"/>
          <a:srcRect l="-7374" t="-8581" r="-5405" b="-8836"/>
          <a:stretch>
            <a:fillRect/>
          </a:stretch>
        </p:blipFill>
        <p:spPr>
          <a:xfrm>
            <a:off x="929491" y="200148"/>
            <a:ext cx="2894364" cy="2887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5844" y="5546351"/>
            <a:ext cx="383572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0" i="0" u="none" strike="noStrike" baseline="0" dirty="0" smtClean="0"/>
              <a:t>The turtle </a:t>
            </a:r>
            <a:r>
              <a:rPr lang="en-CA" sz="1100" b="0" i="0" u="none" strike="noStrike" baseline="0" dirty="0" smtClean="0"/>
              <a:t>logos</a:t>
            </a:r>
            <a:r>
              <a:rPr lang="en-CA" sz="1100" b="0" i="0" u="none" strike="noStrike" dirty="0" smtClean="0"/>
              <a:t> </a:t>
            </a:r>
            <a:r>
              <a:rPr lang="en-CA" sz="1100" b="0" i="0" u="none" strike="noStrike" baseline="0" dirty="0" smtClean="0"/>
              <a:t>for </a:t>
            </a:r>
            <a:r>
              <a:rPr lang="en-CA" sz="1100" b="0" i="0" u="none" strike="noStrike" baseline="0" dirty="0" smtClean="0"/>
              <a:t>the Anishinaabek Cervical Cancer Screening </a:t>
            </a:r>
            <a:r>
              <a:rPr lang="en-CA" sz="1100" b="0" i="0" u="none" strike="noStrike" baseline="0" dirty="0" smtClean="0"/>
              <a:t>were</a:t>
            </a:r>
            <a:r>
              <a:rPr lang="en-CA" sz="1100" b="0" i="0" u="none" strike="noStrike" dirty="0" smtClean="0"/>
              <a:t> </a:t>
            </a:r>
            <a:r>
              <a:rPr lang="en-CA" sz="1100" b="0" i="0" u="none" strike="noStrike" baseline="0" dirty="0" smtClean="0"/>
              <a:t>designed </a:t>
            </a:r>
            <a:r>
              <a:rPr lang="en-CA" sz="1100" b="0" i="0" u="none" strike="noStrike" baseline="0" dirty="0" smtClean="0"/>
              <a:t>by </a:t>
            </a:r>
            <a:r>
              <a:rPr lang="en-CA" sz="1100" b="1" i="0" u="none" strike="noStrike" baseline="0" dirty="0" smtClean="0"/>
              <a:t>Mr. Kevin Belmore </a:t>
            </a:r>
            <a:r>
              <a:rPr lang="en-CA" sz="1100" b="0" i="0" u="none" strike="noStrike" baseline="0" dirty="0" smtClean="0"/>
              <a:t>from </a:t>
            </a:r>
            <a:r>
              <a:rPr lang="en-CA" sz="1100" b="0" i="0" u="none" strike="noStrike" baseline="0" dirty="0" err="1" smtClean="0"/>
              <a:t>Kiashke</a:t>
            </a:r>
            <a:r>
              <a:rPr lang="en-CA" sz="1100" b="0" i="0" u="none" strike="noStrike" baseline="0" dirty="0" smtClean="0"/>
              <a:t> </a:t>
            </a:r>
            <a:r>
              <a:rPr lang="en-CA" sz="1100" b="0" i="0" u="none" strike="noStrike" baseline="0" dirty="0" err="1" smtClean="0"/>
              <a:t>Zaaging</a:t>
            </a:r>
            <a:r>
              <a:rPr lang="en-CA" sz="1100" b="0" i="0" u="none" strike="noStrike" baseline="0" dirty="0" smtClean="0"/>
              <a:t> </a:t>
            </a:r>
            <a:r>
              <a:rPr lang="en-CA" sz="1100" b="0" i="0" u="none" strike="noStrike" baseline="0" dirty="0" smtClean="0"/>
              <a:t>Anishinaabek.</a:t>
            </a:r>
            <a:endParaRPr lang="en-CA" sz="1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0224" y="2172458"/>
            <a:ext cx="3550164" cy="331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med.uottawa.ca/lipidomics/Images/logos/cihr_logo_big_e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1014" y="5388428"/>
            <a:ext cx="1404257" cy="65314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7737" y="5452942"/>
            <a:ext cx="1284513" cy="61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05729" y="6453042"/>
            <a:ext cx="7635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ym typeface="Symbol"/>
              </a:rPr>
              <a:t>This presentation has been prepared by Ingeborg Zehbe &amp; Brenda Magajna  2016 ACCSS. All rights reserved.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19439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Cervical Cancer and Human Papillomavirus (HPV)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One of most common types of cancer in women worldwide</a:t>
            </a:r>
          </a:p>
          <a:p>
            <a:pPr lvl="1"/>
            <a:r>
              <a:rPr lang="en-CA" dirty="0" smtClean="0"/>
              <a:t>4</a:t>
            </a:r>
            <a:r>
              <a:rPr lang="en-CA" baseline="30000" dirty="0" smtClean="0"/>
              <a:t>th</a:t>
            </a:r>
            <a:r>
              <a:rPr lang="en-CA" dirty="0" smtClean="0"/>
              <a:t> most commonly diagnosed and 4</a:t>
            </a:r>
            <a:r>
              <a:rPr lang="en-CA" baseline="30000" dirty="0" smtClean="0"/>
              <a:t>th</a:t>
            </a:r>
            <a:r>
              <a:rPr lang="en-CA" dirty="0" smtClean="0"/>
              <a:t> for cancer-related deaths in women </a:t>
            </a:r>
            <a:r>
              <a:rPr lang="en-CA" baseline="30000" dirty="0" smtClean="0"/>
              <a:t>1</a:t>
            </a:r>
          </a:p>
          <a:p>
            <a:r>
              <a:rPr lang="en-CA" dirty="0"/>
              <a:t>Primary cause: </a:t>
            </a:r>
            <a:r>
              <a:rPr lang="en-CA" dirty="0" smtClean="0"/>
              <a:t>Infection with </a:t>
            </a:r>
            <a:r>
              <a:rPr lang="en-CA" u="sng" dirty="0" smtClean="0"/>
              <a:t>H</a:t>
            </a:r>
            <a:r>
              <a:rPr lang="en-CA" dirty="0" smtClean="0"/>
              <a:t>igh </a:t>
            </a:r>
            <a:r>
              <a:rPr lang="en-CA" u="sng" dirty="0"/>
              <a:t>R</a:t>
            </a:r>
            <a:r>
              <a:rPr lang="en-CA" dirty="0"/>
              <a:t>isk strains of </a:t>
            </a:r>
            <a:r>
              <a:rPr lang="en-CA" u="sng" dirty="0"/>
              <a:t>HPV</a:t>
            </a:r>
            <a:r>
              <a:rPr lang="en-CA" dirty="0"/>
              <a:t> (</a:t>
            </a:r>
            <a:r>
              <a:rPr lang="en-CA" dirty="0" smtClean="0"/>
              <a:t>HR-HPV)</a:t>
            </a:r>
            <a:r>
              <a:rPr lang="en-CA" baseline="30000" dirty="0" smtClean="0"/>
              <a:t>2</a:t>
            </a:r>
            <a:endParaRPr lang="en-CA" baseline="30000" dirty="0"/>
          </a:p>
          <a:p>
            <a:r>
              <a:rPr lang="en-CA" dirty="0" smtClean="0"/>
              <a:t>Preventable with regular screening and follow-up</a:t>
            </a:r>
          </a:p>
          <a:p>
            <a:r>
              <a:rPr lang="en-CA" dirty="0" smtClean="0"/>
              <a:t>Introduction of Pap Test in 1950s …</a:t>
            </a:r>
          </a:p>
          <a:p>
            <a:r>
              <a:rPr lang="en-CA" dirty="0" smtClean="0"/>
              <a:t>83% drop in cervical cancer deaths in Canada between 1952 and 2006 </a:t>
            </a:r>
            <a:r>
              <a:rPr lang="en-CA" baseline="30000" dirty="0" smtClean="0"/>
              <a:t>3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r>
              <a:rPr lang="en-CA" dirty="0" smtClean="0"/>
              <a:t>However…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644242" y="5782938"/>
            <a:ext cx="103466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CA" sz="1100" dirty="0" smtClean="0"/>
              <a:t>American Cancer Society. Global Cancer Facts &amp; Figures 3rd Edition. Atlanta: American Cancer Society; 2015.</a:t>
            </a:r>
          </a:p>
          <a:p>
            <a:pPr marL="228600" indent="-228600">
              <a:buAutoNum type="arabicPeriod"/>
            </a:pPr>
            <a:r>
              <a:rPr lang="en-CA" sz="1100" dirty="0" err="1"/>
              <a:t>z</a:t>
            </a:r>
            <a:r>
              <a:rPr lang="en-CA" sz="1100" dirty="0" err="1" smtClean="0"/>
              <a:t>ur</a:t>
            </a:r>
            <a:r>
              <a:rPr lang="en-CA" sz="1100" dirty="0" smtClean="0"/>
              <a:t> </a:t>
            </a:r>
            <a:r>
              <a:rPr lang="en-CA" sz="1100" dirty="0" err="1" smtClean="0"/>
              <a:t>Hausen</a:t>
            </a:r>
            <a:r>
              <a:rPr lang="en-CA" sz="1100" dirty="0"/>
              <a:t> </a:t>
            </a:r>
            <a:r>
              <a:rPr lang="en-CA" sz="1100" dirty="0" smtClean="0"/>
              <a:t>2000 Papillomaviruses causing cancer: Evasion from host cell control in early events in carcinogenesis. Journal of the National Cancer Institute, 92, 690-698.</a:t>
            </a:r>
          </a:p>
          <a:p>
            <a:pPr marL="228600" indent="-228600">
              <a:buAutoNum type="arabicPeriod"/>
            </a:pPr>
            <a:r>
              <a:rPr lang="en-CA" sz="1100" dirty="0" smtClean="0"/>
              <a:t>Dickenson et al 2012 Reduced cervical cancer incidence and mortality in Canada: National data from 1932 to 2006. BMC Public Health, 12, 992. </a:t>
            </a:r>
          </a:p>
          <a:p>
            <a:pPr marL="228600" indent="-228600">
              <a:buAutoNum type="arabicPeriod"/>
            </a:pPr>
            <a:endParaRPr lang="en-CA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9745" y="310738"/>
            <a:ext cx="2154192" cy="16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69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First Nations women are 2 – 20 times more likely to develop cervical </a:t>
            </a:r>
            <a:r>
              <a:rPr lang="en-CA" dirty="0" smtClean="0"/>
              <a:t>cancer</a:t>
            </a:r>
            <a:r>
              <a:rPr lang="en-CA" baseline="30000" dirty="0" smtClean="0"/>
              <a:t>1-3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2019300"/>
            <a:ext cx="9486831" cy="3777622"/>
          </a:xfrm>
        </p:spPr>
        <p:txBody>
          <a:bodyPr>
            <a:noAutofit/>
          </a:bodyPr>
          <a:lstStyle/>
          <a:p>
            <a:r>
              <a:rPr lang="en-CA" sz="2000" dirty="0" smtClean="0"/>
              <a:t>Why?</a:t>
            </a:r>
          </a:p>
          <a:p>
            <a:pPr lvl="1"/>
            <a:r>
              <a:rPr lang="en-CA" sz="1800" dirty="0" smtClean="0"/>
              <a:t>Less access to Pap Screening? </a:t>
            </a:r>
          </a:p>
          <a:p>
            <a:pPr lvl="1"/>
            <a:r>
              <a:rPr lang="en-CA" sz="1800" dirty="0" smtClean="0"/>
              <a:t>Less comfortable having Pap test due to its invasive nature?</a:t>
            </a:r>
          </a:p>
          <a:p>
            <a:pPr lvl="1"/>
            <a:r>
              <a:rPr lang="en-CA" sz="1800" dirty="0" smtClean="0"/>
              <a:t>Other barriers?</a:t>
            </a:r>
          </a:p>
          <a:p>
            <a:pPr lvl="1"/>
            <a:endParaRPr lang="en-CA" sz="2000" b="1" dirty="0"/>
          </a:p>
          <a:p>
            <a:r>
              <a:rPr lang="en-CA" sz="2000" dirty="0" smtClean="0"/>
              <a:t>How to increase screening rates?</a:t>
            </a:r>
          </a:p>
          <a:p>
            <a:pPr lvl="1"/>
            <a:r>
              <a:rPr lang="en-CA" sz="1800" dirty="0" smtClean="0"/>
              <a:t>Offer self-sampling for HPV instead </a:t>
            </a:r>
            <a:r>
              <a:rPr lang="en-CA" sz="1800" dirty="0"/>
              <a:t>of doing Pap tests</a:t>
            </a:r>
            <a:r>
              <a:rPr lang="en-CA" sz="1800" dirty="0" smtClean="0"/>
              <a:t>?</a:t>
            </a:r>
          </a:p>
          <a:p>
            <a:pPr marL="457200" lvl="1" indent="0">
              <a:buNone/>
            </a:pPr>
            <a:endParaRPr lang="en-CA" sz="1800" dirty="0"/>
          </a:p>
          <a:p>
            <a:pPr marL="457200" lvl="1" indent="0">
              <a:buNone/>
            </a:pPr>
            <a:r>
              <a:rPr lang="en-CA" sz="1800" dirty="0" smtClean="0"/>
              <a:t>…but is self-sampling for HPV a good alternative ? More about this later</a:t>
            </a:r>
            <a:endParaRPr lang="en-CA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0043" y="5911222"/>
            <a:ext cx="1032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CA" sz="1100" dirty="0" err="1" smtClean="0"/>
              <a:t>Marrett</a:t>
            </a:r>
            <a:r>
              <a:rPr lang="en-CA" sz="1100" dirty="0"/>
              <a:t> </a:t>
            </a:r>
            <a:r>
              <a:rPr lang="en-CA" sz="1100" dirty="0" smtClean="0"/>
              <a:t>&amp; </a:t>
            </a:r>
            <a:r>
              <a:rPr lang="en-CA" sz="1100" dirty="0" err="1" smtClean="0"/>
              <a:t>Chaudhry</a:t>
            </a:r>
            <a:r>
              <a:rPr lang="en-CA" sz="1100" dirty="0" smtClean="0"/>
              <a:t> </a:t>
            </a:r>
            <a:r>
              <a:rPr lang="en-CA" sz="1100" dirty="0" smtClean="0"/>
              <a:t>(2003) </a:t>
            </a:r>
            <a:r>
              <a:rPr lang="en-CA" sz="1100" dirty="0" smtClean="0"/>
              <a:t>Cancer </a:t>
            </a:r>
            <a:r>
              <a:rPr lang="en-CA" sz="1100" dirty="0"/>
              <a:t>incidence </a:t>
            </a:r>
            <a:r>
              <a:rPr lang="en-CA" sz="1100" dirty="0" smtClean="0"/>
              <a:t>and mortality </a:t>
            </a:r>
            <a:r>
              <a:rPr lang="en-CA" sz="1100" dirty="0"/>
              <a:t>in Ontario First Nations</a:t>
            </a:r>
            <a:r>
              <a:rPr lang="en-CA" sz="1100" dirty="0" smtClean="0"/>
              <a:t>, 1968-1991 </a:t>
            </a:r>
            <a:r>
              <a:rPr lang="en-CA" sz="1100" dirty="0"/>
              <a:t>(Canada). Cancer </a:t>
            </a:r>
            <a:r>
              <a:rPr lang="en-CA" sz="1100" dirty="0" smtClean="0"/>
              <a:t>Causes Control</a:t>
            </a:r>
            <a:r>
              <a:rPr lang="en-CA" sz="1100" dirty="0"/>
              <a:t>, 14, 259-68</a:t>
            </a:r>
            <a:r>
              <a:rPr lang="en-CA" sz="1100" dirty="0" smtClean="0"/>
              <a:t>. </a:t>
            </a:r>
          </a:p>
          <a:p>
            <a:pPr marL="228600" indent="-228600">
              <a:buAutoNum type="arabicPeriod"/>
            </a:pPr>
            <a:r>
              <a:rPr lang="en-CA" sz="1100" dirty="0" smtClean="0"/>
              <a:t>Decker et al </a:t>
            </a:r>
            <a:r>
              <a:rPr lang="en-CA" sz="1100" dirty="0" smtClean="0"/>
              <a:t>(2015) </a:t>
            </a:r>
            <a:r>
              <a:rPr lang="en-CA" sz="1100" dirty="0" smtClean="0"/>
              <a:t>Pap </a:t>
            </a:r>
            <a:r>
              <a:rPr lang="en-CA" sz="1100" dirty="0"/>
              <a:t>test use and cervical </a:t>
            </a:r>
            <a:r>
              <a:rPr lang="en-CA" sz="1100" dirty="0" smtClean="0"/>
              <a:t>cancer incidence </a:t>
            </a:r>
            <a:r>
              <a:rPr lang="en-CA" sz="1100" dirty="0"/>
              <a:t>in First Nations </a:t>
            </a:r>
            <a:r>
              <a:rPr lang="en-CA" sz="1100" dirty="0" smtClean="0"/>
              <a:t>women living </a:t>
            </a:r>
            <a:r>
              <a:rPr lang="en-CA" sz="1100" dirty="0"/>
              <a:t>in Manitoba. </a:t>
            </a:r>
            <a:r>
              <a:rPr lang="en-CA" sz="1100" dirty="0" smtClean="0"/>
              <a:t>Cancer Prevention </a:t>
            </a:r>
            <a:r>
              <a:rPr lang="en-CA" sz="1100" dirty="0"/>
              <a:t>Research, 8, 49-55</a:t>
            </a:r>
            <a:r>
              <a:rPr lang="en-CA" sz="1100" dirty="0" smtClean="0"/>
              <a:t>.</a:t>
            </a:r>
          </a:p>
          <a:p>
            <a:pPr marL="228600" indent="-228600">
              <a:buAutoNum type="arabicPeriod"/>
            </a:pPr>
            <a:r>
              <a:rPr lang="en-CA" sz="1100" dirty="0" smtClean="0"/>
              <a:t>Colquhoun et al </a:t>
            </a:r>
            <a:r>
              <a:rPr lang="en-CA" sz="1100" dirty="0" smtClean="0"/>
              <a:t>(2010) </a:t>
            </a:r>
            <a:r>
              <a:rPr lang="en-CA" sz="1100" dirty="0" smtClean="0"/>
              <a:t>An investigation of cancer incidence in a First Nations community in Alberta, Canada, 1995-2006. Chronic Diseases in Canada, 30 (4), 135-40.</a:t>
            </a:r>
          </a:p>
          <a:p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xmlns="" val="31605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0886" y="1346749"/>
            <a:ext cx="8299175" cy="46018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b="1" dirty="0" smtClean="0"/>
              <a:t>Dr. Ingeborg Zehbe</a:t>
            </a:r>
          </a:p>
          <a:p>
            <a:r>
              <a:rPr lang="en-CA" dirty="0" smtClean="0"/>
              <a:t>Noticed that rates of cervical cancer are higher in First Nations women….</a:t>
            </a:r>
          </a:p>
          <a:p>
            <a:r>
              <a:rPr lang="en-CA" dirty="0" smtClean="0"/>
              <a:t>Wanted to use her knowledge of the link between HPV and cervical cancer to help reduce this</a:t>
            </a:r>
          </a:p>
          <a:p>
            <a:pPr marL="0" indent="0">
              <a:buNone/>
            </a:pPr>
            <a:r>
              <a:rPr lang="en-CA" b="1" dirty="0" smtClean="0"/>
              <a:t>Pilot study with the Fort William First Nation </a:t>
            </a:r>
            <a:r>
              <a:rPr lang="en-CA" dirty="0" smtClean="0"/>
              <a:t>(2009)</a:t>
            </a:r>
          </a:p>
          <a:p>
            <a:pPr marL="0" indent="0">
              <a:buNone/>
            </a:pPr>
            <a:r>
              <a:rPr lang="en-CA" b="1" dirty="0" smtClean="0"/>
              <a:t>Goal</a:t>
            </a:r>
            <a:r>
              <a:rPr lang="en-CA" dirty="0" smtClean="0"/>
              <a:t>: to increase cervical screening participation by offering </a:t>
            </a:r>
            <a:r>
              <a:rPr lang="en-CA" b="1" dirty="0" smtClean="0"/>
              <a:t>self-sampling for HPV </a:t>
            </a:r>
            <a:r>
              <a:rPr lang="en-CA" dirty="0" smtClean="0"/>
              <a:t>as an alternative to Pap testing.</a:t>
            </a:r>
          </a:p>
          <a:p>
            <a:pPr marL="0" indent="0">
              <a:buNone/>
            </a:pPr>
            <a:r>
              <a:rPr lang="en-CA" b="1" dirty="0" smtClean="0"/>
              <a:t>Results</a:t>
            </a:r>
            <a:r>
              <a:rPr lang="en-CA" dirty="0" smtClean="0"/>
              <a:t>: </a:t>
            </a:r>
          </a:p>
          <a:p>
            <a:r>
              <a:rPr lang="en-CA" dirty="0" smtClean="0"/>
              <a:t>87</a:t>
            </a:r>
            <a:r>
              <a:rPr lang="en-CA" dirty="0"/>
              <a:t>% of women felt that self-sampling was a better option that would lead to increased screening participation</a:t>
            </a:r>
          </a:p>
          <a:p>
            <a:r>
              <a:rPr lang="en-CA" dirty="0"/>
              <a:t>Self-sample integrity was high (96%) </a:t>
            </a:r>
          </a:p>
          <a:p>
            <a:r>
              <a:rPr lang="en-CA" dirty="0"/>
              <a:t>28.6% of samples were positive for </a:t>
            </a:r>
            <a:r>
              <a:rPr lang="en-CA" dirty="0" smtClean="0"/>
              <a:t>HPV (both low and high risk types)</a:t>
            </a:r>
            <a:endParaRPr lang="en-CA" dirty="0"/>
          </a:p>
          <a:p>
            <a:r>
              <a:rPr lang="en-CA" dirty="0"/>
              <a:t>16.3% of </a:t>
            </a:r>
            <a:r>
              <a:rPr lang="en-CA" dirty="0" smtClean="0"/>
              <a:t>samples were positive for HR-HPV (women were provided follow-up)</a:t>
            </a:r>
          </a:p>
          <a:p>
            <a:pPr marL="0" indent="0">
              <a:buNone/>
            </a:pPr>
            <a:r>
              <a:rPr lang="en-CA" b="1" dirty="0" smtClean="0"/>
              <a:t>Conclusion</a:t>
            </a:r>
            <a:r>
              <a:rPr lang="en-CA" dirty="0" smtClean="0"/>
              <a:t>: </a:t>
            </a:r>
          </a:p>
          <a:p>
            <a:r>
              <a:rPr lang="en-CA" dirty="0" smtClean="0"/>
              <a:t>Success of the pilot led to an invitation to the All Chief’s Meeting in 2010 </a:t>
            </a:r>
          </a:p>
          <a:p>
            <a:r>
              <a:rPr lang="en-CA" dirty="0" smtClean="0"/>
              <a:t>Larger study to include 10 First Nations called the </a:t>
            </a:r>
            <a:r>
              <a:rPr lang="en-CA" b="1" dirty="0" smtClean="0"/>
              <a:t>Anishinaabek Cervical Cancer Screening Study</a:t>
            </a:r>
            <a:endParaRPr lang="en-CA" dirty="0" smtClean="0"/>
          </a:p>
          <a:p>
            <a:endParaRPr lang="en-CA" dirty="0" smtClean="0"/>
          </a:p>
          <a:p>
            <a:pPr lvl="1"/>
            <a:endParaRPr lang="en-CA" dirty="0"/>
          </a:p>
        </p:txBody>
      </p:sp>
      <p:pic>
        <p:nvPicPr>
          <p:cNvPr id="3074" name="Picture 2" descr="http://www.netnewsledger.com/wp-content/uploads/2015/06/NAD-FWFN-Pow-Wow-Grounds-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08" y="117741"/>
            <a:ext cx="2627795" cy="175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68" y="353946"/>
            <a:ext cx="9216514" cy="1280890"/>
          </a:xfrm>
        </p:spPr>
        <p:txBody>
          <a:bodyPr>
            <a:normAutofit/>
          </a:bodyPr>
          <a:lstStyle/>
          <a:p>
            <a:r>
              <a:rPr lang="en-CA" dirty="0" smtClean="0"/>
              <a:t>Pilot Study - Fort William First Nation 2009</a:t>
            </a:r>
            <a:endParaRPr lang="en-CA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/>
          <a:srcRect l="4751"/>
          <a:stretch/>
        </p:blipFill>
        <p:spPr bwMode="auto">
          <a:xfrm rot="3731874">
            <a:off x="-435529" y="3386419"/>
            <a:ext cx="4240210" cy="66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55668" y="5922304"/>
            <a:ext cx="10426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CA" sz="1100" dirty="0" smtClean="0"/>
              <a:t>Wood</a:t>
            </a:r>
            <a:r>
              <a:rPr lang="en-CA" sz="1100" dirty="0"/>
              <a:t> </a:t>
            </a:r>
            <a:r>
              <a:rPr lang="en-CA" sz="1100" dirty="0" smtClean="0"/>
              <a:t>et al (</a:t>
            </a:r>
            <a:r>
              <a:rPr lang="en-CA" sz="1100" dirty="0" smtClean="0"/>
              <a:t>2014) Using </a:t>
            </a:r>
            <a:r>
              <a:rPr lang="en-CA" sz="1100" dirty="0" smtClean="0"/>
              <a:t>community engagement </a:t>
            </a:r>
            <a:r>
              <a:rPr lang="en-CA" sz="1100" dirty="0"/>
              <a:t>to inform </a:t>
            </a:r>
            <a:r>
              <a:rPr lang="en-CA" sz="1100" dirty="0" smtClean="0"/>
              <a:t>and implement </a:t>
            </a:r>
            <a:r>
              <a:rPr lang="en-CA" sz="1100" dirty="0"/>
              <a:t>a </a:t>
            </a:r>
            <a:r>
              <a:rPr lang="en-CA" sz="1100" dirty="0" smtClean="0"/>
              <a:t>community-randomized controlled </a:t>
            </a:r>
            <a:r>
              <a:rPr lang="en-CA" sz="1100" dirty="0"/>
              <a:t>trial in the </a:t>
            </a:r>
            <a:r>
              <a:rPr lang="en-CA" sz="1100" dirty="0" smtClean="0"/>
              <a:t>Anishinaabek Cervical </a:t>
            </a:r>
            <a:r>
              <a:rPr lang="en-CA" sz="1100" dirty="0"/>
              <a:t>Cancer Screening Study</a:t>
            </a:r>
            <a:r>
              <a:rPr lang="en-CA" sz="1100" dirty="0" smtClean="0"/>
              <a:t>. Frontiers </a:t>
            </a:r>
            <a:r>
              <a:rPr lang="en-CA" sz="1100" dirty="0"/>
              <a:t>in Oncology, 427</a:t>
            </a:r>
            <a:r>
              <a:rPr lang="en-CA" sz="11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CA" sz="1100" dirty="0" smtClean="0"/>
              <a:t>Zehbe et al (2011) </a:t>
            </a:r>
            <a:r>
              <a:rPr lang="en-US" sz="1100" dirty="0" smtClean="0"/>
              <a:t>Feasibility </a:t>
            </a:r>
            <a:r>
              <a:rPr lang="en-US" sz="1100" dirty="0" smtClean="0"/>
              <a:t>of self-sampling and human papillomavirus testing </a:t>
            </a:r>
            <a:r>
              <a:rPr lang="en-US" sz="1100" dirty="0" smtClean="0"/>
              <a:t>for cervical </a:t>
            </a:r>
            <a:r>
              <a:rPr lang="en-US" sz="1100" dirty="0" smtClean="0"/>
              <a:t>cancer screening in First Nations women from Northwest Ontario, Canada: a pilot study </a:t>
            </a:r>
            <a:r>
              <a:rPr lang="en-US" sz="1100" dirty="0" smtClean="0"/>
              <a:t>.</a:t>
            </a:r>
            <a:r>
              <a:rPr lang="en-CA" sz="1100" dirty="0" smtClean="0"/>
              <a:t>BMJ Open.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xmlns="" val="29356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512" y="1888617"/>
            <a:ext cx="5667154" cy="42489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345" y="547255"/>
            <a:ext cx="9850583" cy="1524000"/>
          </a:xfrm>
        </p:spPr>
        <p:txBody>
          <a:bodyPr/>
          <a:lstStyle/>
          <a:p>
            <a:r>
              <a:rPr lang="en-CA" dirty="0" smtClean="0"/>
              <a:t>First Nation Communities with ACCSS</a:t>
            </a:r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43256" y="1974273"/>
            <a:ext cx="5174672" cy="4163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err="1" smtClean="0"/>
              <a:t>Animbiigoo</a:t>
            </a:r>
            <a:r>
              <a:rPr lang="en-CA" dirty="0" smtClean="0"/>
              <a:t> </a:t>
            </a:r>
            <a:r>
              <a:rPr lang="en-CA" dirty="0" err="1" smtClean="0"/>
              <a:t>Zaagi’igan</a:t>
            </a:r>
            <a:r>
              <a:rPr lang="en-CA" dirty="0" smtClean="0"/>
              <a:t> Anishinaabek*</a:t>
            </a:r>
          </a:p>
          <a:p>
            <a:r>
              <a:rPr lang="en-CA" dirty="0" err="1" smtClean="0"/>
              <a:t>Biinjitiwaabik</a:t>
            </a:r>
            <a:r>
              <a:rPr lang="en-CA" dirty="0" smtClean="0"/>
              <a:t> </a:t>
            </a:r>
            <a:r>
              <a:rPr lang="en-CA" dirty="0" err="1" smtClean="0"/>
              <a:t>Zaaging</a:t>
            </a:r>
            <a:r>
              <a:rPr lang="en-CA" dirty="0" smtClean="0"/>
              <a:t> Anishinaabek</a:t>
            </a:r>
          </a:p>
          <a:p>
            <a:r>
              <a:rPr lang="en-CA" dirty="0" err="1" smtClean="0"/>
              <a:t>Bingwi</a:t>
            </a:r>
            <a:r>
              <a:rPr lang="en-CA" dirty="0" smtClean="0"/>
              <a:t> </a:t>
            </a:r>
            <a:r>
              <a:rPr lang="en-CA" dirty="0" err="1" smtClean="0"/>
              <a:t>Neyaashi</a:t>
            </a:r>
            <a:r>
              <a:rPr lang="en-CA" dirty="0" smtClean="0"/>
              <a:t> Anishinaabek*</a:t>
            </a:r>
          </a:p>
          <a:p>
            <a:r>
              <a:rPr lang="en-CA" dirty="0" smtClean="0"/>
              <a:t>Fort William First Nation</a:t>
            </a:r>
          </a:p>
          <a:p>
            <a:r>
              <a:rPr lang="en-CA" dirty="0" err="1" smtClean="0"/>
              <a:t>Kiashke</a:t>
            </a:r>
            <a:r>
              <a:rPr lang="en-CA" dirty="0" smtClean="0"/>
              <a:t> </a:t>
            </a:r>
            <a:r>
              <a:rPr lang="en-CA" dirty="0" err="1" smtClean="0"/>
              <a:t>Zaaging</a:t>
            </a:r>
            <a:r>
              <a:rPr lang="en-CA" dirty="0" smtClean="0"/>
              <a:t> Anishinaabek</a:t>
            </a:r>
          </a:p>
          <a:p>
            <a:r>
              <a:rPr lang="en-CA" dirty="0" smtClean="0"/>
              <a:t>Long Lake #58 First Nation</a:t>
            </a:r>
          </a:p>
          <a:p>
            <a:r>
              <a:rPr lang="en-CA" dirty="0" smtClean="0"/>
              <a:t>Pays Plat First Nation</a:t>
            </a:r>
          </a:p>
          <a:p>
            <a:r>
              <a:rPr lang="en-CA" dirty="0" smtClean="0"/>
              <a:t>Pic </a:t>
            </a:r>
            <a:r>
              <a:rPr lang="en-CA" dirty="0" err="1" smtClean="0"/>
              <a:t>Mobert</a:t>
            </a:r>
            <a:r>
              <a:rPr lang="en-CA" dirty="0" smtClean="0"/>
              <a:t> First Nation</a:t>
            </a:r>
          </a:p>
          <a:p>
            <a:r>
              <a:rPr lang="en-CA" dirty="0" smtClean="0"/>
              <a:t>Red Rock Indian Band</a:t>
            </a:r>
          </a:p>
          <a:p>
            <a:r>
              <a:rPr lang="en-CA" dirty="0" err="1" smtClean="0"/>
              <a:t>Whitesand</a:t>
            </a:r>
            <a:r>
              <a:rPr lang="en-CA" dirty="0" smtClean="0"/>
              <a:t> First Nation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3457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Anishinaabek Cervical Cancer Screening Study (ACCSS)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800" dirty="0" smtClean="0"/>
              <a:t>Long term goals:</a:t>
            </a:r>
          </a:p>
          <a:p>
            <a:pPr marL="0" indent="0">
              <a:buNone/>
            </a:pPr>
            <a:endParaRPr lang="en-CA" sz="2000" dirty="0" smtClean="0"/>
          </a:p>
          <a:p>
            <a:r>
              <a:rPr lang="en-CA" sz="2000" dirty="0" smtClean="0"/>
              <a:t>To determine if the offer of self-sampling for HPV would increase levels of participation in screening</a:t>
            </a:r>
          </a:p>
          <a:p>
            <a:r>
              <a:rPr lang="en-CA" sz="2000" dirty="0" smtClean="0"/>
              <a:t>To engage directly with First Nations women about how to develop and implement sustainable and culturally acceptable screening programs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xmlns="" val="28723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765" y="624110"/>
            <a:ext cx="8363847" cy="1280890"/>
          </a:xfrm>
        </p:spPr>
        <p:txBody>
          <a:bodyPr/>
          <a:lstStyle/>
          <a:p>
            <a:r>
              <a:rPr lang="en-CA" dirty="0" smtClean="0"/>
              <a:t>Creating ‘Ethical Space’ through Community Engagement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1496" y="2133600"/>
            <a:ext cx="8566446" cy="3777622"/>
          </a:xfrm>
        </p:spPr>
        <p:txBody>
          <a:bodyPr>
            <a:normAutofit/>
          </a:bodyPr>
          <a:lstStyle/>
          <a:p>
            <a:r>
              <a:rPr lang="en-CA" dirty="0"/>
              <a:t>Concept of Ethical Space developed by First Nations scholar, Willie Ermine </a:t>
            </a:r>
          </a:p>
          <a:p>
            <a:pPr lvl="1"/>
            <a:r>
              <a:rPr lang="en-CA" dirty="0"/>
              <a:t>ongoing dialogue and collaboration between the study team and the partner communities.</a:t>
            </a:r>
          </a:p>
          <a:p>
            <a:r>
              <a:rPr lang="en-CA" dirty="0" smtClean="0"/>
              <a:t>Embracing the principles of: </a:t>
            </a:r>
          </a:p>
          <a:p>
            <a:pPr lvl="1"/>
            <a:r>
              <a:rPr lang="en-CA" dirty="0" smtClean="0"/>
              <a:t>Partnership</a:t>
            </a:r>
          </a:p>
          <a:p>
            <a:pPr lvl="1"/>
            <a:r>
              <a:rPr lang="en-CA" dirty="0" smtClean="0"/>
              <a:t>Shared Control</a:t>
            </a:r>
          </a:p>
          <a:p>
            <a:pPr lvl="1"/>
            <a:r>
              <a:rPr lang="en-CA" dirty="0" smtClean="0"/>
              <a:t>Mutual Benefit </a:t>
            </a:r>
            <a:r>
              <a:rPr lang="en-CA" dirty="0"/>
              <a:t>and </a:t>
            </a:r>
            <a:r>
              <a:rPr lang="en-CA" dirty="0" smtClean="0"/>
              <a:t>Respect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011886733"/>
              </p:ext>
            </p:extLst>
          </p:nvPr>
        </p:nvGraphicFramePr>
        <p:xfrm>
          <a:off x="6824092" y="4160734"/>
          <a:ext cx="468052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116352" y="33746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dirty="0" smtClean="0">
                <a:solidFill>
                  <a:schemeClr val="accent1"/>
                </a:solidFill>
              </a:rPr>
              <a:t>Builds bridges between</a:t>
            </a:r>
          </a:p>
          <a:p>
            <a:pPr algn="ctr"/>
            <a:r>
              <a:rPr lang="en-CA" dirty="0" smtClean="0">
                <a:solidFill>
                  <a:schemeClr val="accent1"/>
                </a:solidFill>
              </a:rPr>
              <a:t>two disparate knowledge systems </a:t>
            </a:r>
          </a:p>
          <a:p>
            <a:pPr algn="ctr"/>
            <a:r>
              <a:rPr lang="en-CA" dirty="0" smtClean="0">
                <a:solidFill>
                  <a:schemeClr val="accent1"/>
                </a:solidFill>
              </a:rPr>
              <a:t>and cultures</a:t>
            </a:r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6" name="Picture 5" descr="th.jpg"/>
          <p:cNvPicPr>
            <a:picLocks noChangeAspect="1"/>
          </p:cNvPicPr>
          <p:nvPr/>
        </p:nvPicPr>
        <p:blipFill>
          <a:blip r:embed="rId7" cstate="print"/>
          <a:srcRect l="7560" t="3301" r="4241" b="4263"/>
          <a:stretch>
            <a:fillRect/>
          </a:stretch>
        </p:blipFill>
        <p:spPr>
          <a:xfrm>
            <a:off x="715618" y="1463508"/>
            <a:ext cx="1889558" cy="151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ACCSS</a:t>
            </a:r>
            <a:r>
              <a:rPr lang="en-CA" dirty="0"/>
              <a:t> </a:t>
            </a:r>
            <a:r>
              <a:rPr lang="en-CA" dirty="0" smtClean="0"/>
              <a:t>– Community Engagement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400" dirty="0"/>
              <a:t>The community leadership </a:t>
            </a:r>
            <a:r>
              <a:rPr lang="en-CA" sz="2400" dirty="0" smtClean="0"/>
              <a:t>encouraged the </a:t>
            </a:r>
            <a:r>
              <a:rPr lang="en-CA" sz="2400" dirty="0"/>
              <a:t>research team members to</a:t>
            </a:r>
            <a:r>
              <a:rPr lang="en-CA" sz="2400" dirty="0" smtClean="0"/>
              <a:t>:</a:t>
            </a:r>
          </a:p>
          <a:p>
            <a:r>
              <a:rPr lang="en-CA" dirty="0"/>
              <a:t>Attend community events to build </a:t>
            </a:r>
            <a:r>
              <a:rPr lang="en-CA" dirty="0" smtClean="0"/>
              <a:t>a better </a:t>
            </a:r>
            <a:r>
              <a:rPr lang="en-CA" dirty="0"/>
              <a:t>relationship with local </a:t>
            </a:r>
            <a:r>
              <a:rPr lang="en-CA" dirty="0" smtClean="0"/>
              <a:t>women</a:t>
            </a:r>
          </a:p>
          <a:p>
            <a:r>
              <a:rPr lang="en-CA" dirty="0"/>
              <a:t>Present at annual health </a:t>
            </a:r>
            <a:r>
              <a:rPr lang="en-CA" dirty="0" smtClean="0"/>
              <a:t>fairs and </a:t>
            </a:r>
            <a:r>
              <a:rPr lang="en-CA" dirty="0"/>
              <a:t>cultural celebrations to </a:t>
            </a:r>
            <a:r>
              <a:rPr lang="en-CA" dirty="0" smtClean="0"/>
              <a:t>raise awareness </a:t>
            </a:r>
            <a:r>
              <a:rPr lang="en-CA" dirty="0"/>
              <a:t>about the study </a:t>
            </a:r>
            <a:r>
              <a:rPr lang="en-CA" dirty="0" smtClean="0"/>
              <a:t>and cervical </a:t>
            </a:r>
            <a:r>
              <a:rPr lang="en-CA" dirty="0"/>
              <a:t>cancer prevention in </a:t>
            </a:r>
            <a:r>
              <a:rPr lang="en-CA" dirty="0" smtClean="0"/>
              <a:t>general</a:t>
            </a:r>
          </a:p>
          <a:p>
            <a:r>
              <a:rPr lang="en-CA" dirty="0"/>
              <a:t>Develop a clearly outlined </a:t>
            </a:r>
            <a:r>
              <a:rPr lang="en-CA" dirty="0" smtClean="0"/>
              <a:t>process for </a:t>
            </a:r>
            <a:r>
              <a:rPr lang="en-CA" dirty="0"/>
              <a:t>HPV testing that was to </a:t>
            </a:r>
            <a:r>
              <a:rPr lang="en-CA" dirty="0" smtClean="0"/>
              <a:t>remain blinded </a:t>
            </a:r>
            <a:r>
              <a:rPr lang="en-CA" dirty="0"/>
              <a:t>at the community level </a:t>
            </a:r>
            <a:r>
              <a:rPr lang="en-CA" dirty="0" smtClean="0"/>
              <a:t>to give </a:t>
            </a:r>
            <a:r>
              <a:rPr lang="en-CA" dirty="0"/>
              <a:t>optimum privacy to </a:t>
            </a:r>
            <a:r>
              <a:rPr lang="en-CA" dirty="0" smtClean="0"/>
              <a:t>participants</a:t>
            </a:r>
          </a:p>
          <a:p>
            <a:r>
              <a:rPr lang="en-CA" dirty="0"/>
              <a:t>Draft research agreements </a:t>
            </a:r>
            <a:r>
              <a:rPr lang="en-CA" dirty="0" smtClean="0"/>
              <a:t>that could </a:t>
            </a:r>
            <a:r>
              <a:rPr lang="en-CA" dirty="0"/>
              <a:t>be tailored to the needs of </a:t>
            </a:r>
            <a:r>
              <a:rPr lang="en-CA" dirty="0" smtClean="0"/>
              <a:t>the respective communities</a:t>
            </a:r>
          </a:p>
          <a:p>
            <a:r>
              <a:rPr lang="en-CA" dirty="0" smtClean="0"/>
              <a:t>Community Steering Committee – provided guidance on cultural safety</a:t>
            </a:r>
          </a:p>
          <a:p>
            <a:r>
              <a:rPr lang="en-CA" dirty="0" smtClean="0"/>
              <a:t>Publication Steering Committee – review of all publications, some writing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25604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3413</TotalTime>
  <Words>1725</Words>
  <Application>Microsoft Office PowerPoint</Application>
  <PresentationFormat>Custom</PresentationFormat>
  <Paragraphs>195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Wisp</vt:lpstr>
      <vt:lpstr>Office Theme</vt:lpstr>
      <vt:lpstr>Concourse</vt:lpstr>
      <vt:lpstr>The Anishinaabek Cervical Cancer Screening Study</vt:lpstr>
      <vt:lpstr>Presentation Overview</vt:lpstr>
      <vt:lpstr>Cervical Cancer and Human Papillomavirus (HPV)</vt:lpstr>
      <vt:lpstr>First Nations women are 2 – 20 times more likely to develop cervical cancer1-3 </vt:lpstr>
      <vt:lpstr>Pilot Study - Fort William First Nation 2009</vt:lpstr>
      <vt:lpstr>First Nation Communities with ACCSS</vt:lpstr>
      <vt:lpstr>The Anishinaabek Cervical Cancer Screening Study (ACCSS)</vt:lpstr>
      <vt:lpstr>Creating ‘Ethical Space’ through Community Engagement</vt:lpstr>
      <vt:lpstr>ACCSS – Community Engagement</vt:lpstr>
      <vt:lpstr>Slide 10</vt:lpstr>
      <vt:lpstr>Mixed Methods &amp; Community Engagement </vt:lpstr>
      <vt:lpstr>Qualitative Data: Interviews and focus groups</vt:lpstr>
      <vt:lpstr>Educational Strategies</vt:lpstr>
      <vt:lpstr>Slide 14</vt:lpstr>
      <vt:lpstr>Slide 15</vt:lpstr>
      <vt:lpstr>Community Based Research Assistants</vt:lpstr>
      <vt:lpstr>PHASE 2 - Quantitative Data  The Screening Trial</vt:lpstr>
      <vt:lpstr>Results of the Screening Trial</vt:lpstr>
      <vt:lpstr>Community Update Gathering  October 2015</vt:lpstr>
      <vt:lpstr>Community Update Gathering  Photos</vt:lpstr>
      <vt:lpstr>Community Update Report 2015</vt:lpstr>
      <vt:lpstr>Community Visits    December 2015</vt:lpstr>
      <vt:lpstr>Future Directions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Anishinaabek Cervical Cancer Screening Study</dc:title>
  <dc:creator>Brenda Magajna</dc:creator>
  <cp:lastModifiedBy>Brenda Magajna</cp:lastModifiedBy>
  <cp:revision>88</cp:revision>
  <dcterms:created xsi:type="dcterms:W3CDTF">2016-02-16T21:51:17Z</dcterms:created>
  <dcterms:modified xsi:type="dcterms:W3CDTF">2016-03-28T19:00:15Z</dcterms:modified>
</cp:coreProperties>
</file>